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7"/>
  </p:notesMasterIdLst>
  <p:sldIdLst>
    <p:sldId id="262" r:id="rId2"/>
    <p:sldId id="309" r:id="rId3"/>
    <p:sldId id="310" r:id="rId4"/>
    <p:sldId id="263" r:id="rId5"/>
    <p:sldId id="264" r:id="rId6"/>
    <p:sldId id="265" r:id="rId7"/>
    <p:sldId id="306" r:id="rId8"/>
    <p:sldId id="287" r:id="rId9"/>
    <p:sldId id="266" r:id="rId10"/>
    <p:sldId id="268" r:id="rId11"/>
    <p:sldId id="269" r:id="rId12"/>
    <p:sldId id="270" r:id="rId13"/>
    <p:sldId id="284" r:id="rId14"/>
    <p:sldId id="285" r:id="rId15"/>
    <p:sldId id="283" r:id="rId16"/>
    <p:sldId id="271" r:id="rId17"/>
    <p:sldId id="272" r:id="rId18"/>
    <p:sldId id="273" r:id="rId19"/>
    <p:sldId id="307" r:id="rId20"/>
    <p:sldId id="274" r:id="rId21"/>
    <p:sldId id="275" r:id="rId22"/>
    <p:sldId id="276" r:id="rId23"/>
    <p:sldId id="277" r:id="rId24"/>
    <p:sldId id="278" r:id="rId25"/>
    <p:sldId id="279" r:id="rId26"/>
    <p:sldId id="281" r:id="rId27"/>
    <p:sldId id="282" r:id="rId28"/>
    <p:sldId id="315" r:id="rId29"/>
    <p:sldId id="267" r:id="rId30"/>
    <p:sldId id="305" r:id="rId31"/>
    <p:sldId id="311" r:id="rId32"/>
    <p:sldId id="286" r:id="rId33"/>
    <p:sldId id="312" r:id="rId34"/>
    <p:sldId id="313" r:id="rId35"/>
    <p:sldId id="314" r:id="rId36"/>
    <p:sldId id="288" r:id="rId37"/>
    <p:sldId id="289" r:id="rId38"/>
    <p:sldId id="290" r:id="rId39"/>
    <p:sldId id="316" r:id="rId40"/>
    <p:sldId id="291" r:id="rId41"/>
    <p:sldId id="292" r:id="rId42"/>
    <p:sldId id="293" r:id="rId43"/>
    <p:sldId id="294" r:id="rId44"/>
    <p:sldId id="295" r:id="rId45"/>
    <p:sldId id="297" r:id="rId46"/>
    <p:sldId id="298" r:id="rId47"/>
    <p:sldId id="296" r:id="rId48"/>
    <p:sldId id="299" r:id="rId49"/>
    <p:sldId id="300" r:id="rId50"/>
    <p:sldId id="301" r:id="rId51"/>
    <p:sldId id="302" r:id="rId52"/>
    <p:sldId id="303" r:id="rId53"/>
    <p:sldId id="304" r:id="rId54"/>
    <p:sldId id="308" r:id="rId55"/>
    <p:sldId id="261"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d66680d4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d66680d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6567AD-E22B-4737-8456-3FD44E1A3DA2}"/>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9144000" cy="5143500"/>
          </a:xfrm>
          <a:prstGeom prst="rect">
            <a:avLst/>
          </a:prstGeom>
        </p:spPr>
      </p:pic>
      <p:sp>
        <p:nvSpPr>
          <p:cNvPr id="2" name="Title 1">
            <a:extLst>
              <a:ext uri="{FF2B5EF4-FFF2-40B4-BE49-F238E27FC236}">
                <a16:creationId xmlns:a16="http://schemas.microsoft.com/office/drawing/2014/main" id="{2C59E76B-A513-4559-BD9D-DDA49C838E2B}"/>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BE3DA2C-E443-41D9-9761-45435B66986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248F483-6A53-4C15-AA8A-5688357FDBF0}"/>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DBA1AAB-0394-4568-AFD7-0808B6C01835}"/>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pic>
        <p:nvPicPr>
          <p:cNvPr id="9" name="Picture 8">
            <a:extLst>
              <a:ext uri="{FF2B5EF4-FFF2-40B4-BE49-F238E27FC236}">
                <a16:creationId xmlns:a16="http://schemas.microsoft.com/office/drawing/2014/main" id="{2E4F562D-A236-4869-8288-D428668E2E30}"/>
              </a:ext>
            </a:extLst>
          </p:cNvPr>
          <p:cNvPicPr>
            <a:picLocks noChangeAspect="1"/>
          </p:cNvPicPr>
          <p:nvPr userDrawn="1"/>
        </p:nvPicPr>
        <p:blipFill>
          <a:blip r:embed="rId3"/>
          <a:stretch>
            <a:fillRect/>
          </a:stretch>
        </p:blipFill>
        <p:spPr>
          <a:xfrm>
            <a:off x="3899372" y="4761096"/>
            <a:ext cx="1616525" cy="277955"/>
          </a:xfrm>
          <a:prstGeom prst="rect">
            <a:avLst/>
          </a:prstGeom>
        </p:spPr>
      </p:pic>
      <p:pic>
        <p:nvPicPr>
          <p:cNvPr id="14" name="Picture 13">
            <a:extLst>
              <a:ext uri="{FF2B5EF4-FFF2-40B4-BE49-F238E27FC236}">
                <a16:creationId xmlns:a16="http://schemas.microsoft.com/office/drawing/2014/main" id="{8ECACE72-C50D-4460-B4C8-8023990BCF8A}"/>
              </a:ext>
            </a:extLst>
          </p:cNvPr>
          <p:cNvPicPr>
            <a:picLocks noChangeAspect="1"/>
          </p:cNvPicPr>
          <p:nvPr userDrawn="1"/>
        </p:nvPicPr>
        <p:blipFill>
          <a:blip r:embed="rId4"/>
          <a:stretch>
            <a:fillRect/>
          </a:stretch>
        </p:blipFill>
        <p:spPr>
          <a:xfrm>
            <a:off x="78159" y="82729"/>
            <a:ext cx="841772" cy="841772"/>
          </a:xfrm>
          <a:prstGeom prst="rect">
            <a:avLst/>
          </a:prstGeom>
        </p:spPr>
      </p:pic>
    </p:spTree>
    <p:extLst>
      <p:ext uri="{BB962C8B-B14F-4D97-AF65-F5344CB8AC3E}">
        <p14:creationId xmlns:p14="http://schemas.microsoft.com/office/powerpoint/2010/main" val="2965278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BFB7-F49A-4C99-A8AC-1CEA2EFA08AA}"/>
              </a:ext>
            </a:extLst>
          </p:cNvPr>
          <p:cNvSpPr>
            <a:spLocks noGrp="1"/>
          </p:cNvSpPr>
          <p:nvPr>
            <p:ph type="title"/>
          </p:nvPr>
        </p:nvSpPr>
        <p:spPr>
          <a:xfrm>
            <a:off x="628650" y="899144"/>
            <a:ext cx="7886700" cy="323476"/>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7AC7F9-9BB8-4A4F-829D-63DDC6A037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6D7FFB-01D8-46CF-99FE-CC35C069191A}"/>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919BF285-D83B-4BBF-904A-8B57AE93FD25}"/>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4561100-E36F-41B2-87A6-78F045A74DFC}"/>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1836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ABAEB3-46AF-4571-A58F-DAA04D3E20B8}"/>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9ED1D3-986B-4DD7-B685-EBFA01E85E01}"/>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063418-5C05-4EA4-9C49-11F91D5E1988}"/>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9773666B-2423-4294-B0C8-D01C1402E3E1}"/>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53C83A6-FBD0-4FB4-BAFA-EF43D3474B38}"/>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775270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21109" y="934100"/>
            <a:ext cx="8391216"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7" name="Google Shape;17;p3"/>
          <p:cNvSpPr txBox="1">
            <a:spLocks noGrp="1"/>
          </p:cNvSpPr>
          <p:nvPr>
            <p:ph type="body" idx="1"/>
          </p:nvPr>
        </p:nvSpPr>
        <p:spPr>
          <a:xfrm>
            <a:off x="521109" y="1592028"/>
            <a:ext cx="8380559" cy="3274939"/>
          </a:xfrm>
          <a:prstGeom prst="rect">
            <a:avLst/>
          </a:prstGeom>
        </p:spPr>
        <p:txBody>
          <a:bodyPr vert="horz" lIns="91440" tIns="45720" rIns="91440" bIns="45720" rtlCol="0">
            <a:normAutofit/>
          </a:bodyPr>
          <a:lstStyle>
            <a:lvl1pPr>
              <a:lnSpc>
                <a:spcPct val="100000"/>
              </a:lnSpc>
              <a:defRPr dirty="0"/>
            </a:lvl1pPr>
            <a:lvl2pPr>
              <a:defRPr/>
            </a:lvl2pPr>
            <a:lvl3pPr>
              <a:defRPr/>
            </a:lvl3pPr>
            <a:lvl4pPr>
              <a:defRPr/>
            </a:lvl4pPr>
            <a:lvl5pPr>
              <a:defRPr/>
            </a:lvl5pPr>
          </a:lstStyle>
          <a:p>
            <a:pPr marL="228600" lvl="0" indent="-228600" defTabSz="91440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defTabSz="914400" eaLnBrk="1" latinLnBrk="0" hangingPunct="1">
              <a:lnSpc>
                <a:spcPct val="90000"/>
              </a:lnSpc>
              <a:spcBef>
                <a:spcPts val="500"/>
              </a:spcBef>
              <a:buFont typeface="Arial" panose="020B0604020202020204" pitchFamily="34" charset="0"/>
              <a:buChar char="•"/>
            </a:pPr>
            <a:r>
              <a:rPr lang="en-US" dirty="0"/>
              <a:t>Second level</a:t>
            </a:r>
          </a:p>
          <a:p>
            <a:pPr marL="1143000" lvl="2" indent="-228600" defTabSz="914400" eaLnBrk="1" latinLnBrk="0" hangingPunct="1">
              <a:lnSpc>
                <a:spcPct val="90000"/>
              </a:lnSpc>
              <a:spcBef>
                <a:spcPts val="500"/>
              </a:spcBef>
              <a:buFont typeface="Arial" panose="020B0604020202020204" pitchFamily="34" charset="0"/>
              <a:buChar char="•"/>
            </a:pPr>
            <a:r>
              <a:rPr lang="en-US" dirty="0"/>
              <a:t>Third level</a:t>
            </a:r>
          </a:p>
          <a:p>
            <a:pPr marL="1600200" lvl="3" indent="-228600" defTabSz="914400" eaLnBrk="1" latinLnBrk="0" hangingPunct="1">
              <a:lnSpc>
                <a:spcPct val="90000"/>
              </a:lnSpc>
              <a:spcBef>
                <a:spcPts val="500"/>
              </a:spcBef>
              <a:buFont typeface="Arial" panose="020B0604020202020204" pitchFamily="34" charset="0"/>
              <a:buChar char="•"/>
            </a:pPr>
            <a:r>
              <a:rPr lang="en-US" dirty="0"/>
              <a:t>Fourth level</a:t>
            </a:r>
          </a:p>
          <a:p>
            <a:pPr marL="2057400" lvl="4" indent="-228600" defTabSz="914400" eaLnBrk="1" latinLnBrk="0" hangingPunct="1">
              <a:lnSpc>
                <a:spcPct val="90000"/>
              </a:lnSpc>
              <a:spcBef>
                <a:spcPts val="500"/>
              </a:spcBef>
              <a:buFont typeface="Arial" panose="020B0604020202020204" pitchFamily="34" charset="0"/>
              <a:buChar char="•"/>
            </a:pPr>
            <a:r>
              <a:rPr lang="en-US" dirty="0"/>
              <a:t>Fifth level</a:t>
            </a:r>
            <a:endParaRPr lang="en-IN" dirty="0"/>
          </a:p>
          <a:p>
            <a:pPr marL="228600" lvl="0" indent="-228600" defTabSz="914400" eaLnBrk="1" latinLnBrk="0" hangingPunct="1">
              <a:lnSpc>
                <a:spcPct val="90000"/>
              </a:lnSpc>
              <a:spcBef>
                <a:spcPts val="1000"/>
              </a:spcBef>
              <a:buFont typeface="Arial" panose="020B0604020202020204" pitchFamily="34" charset="0"/>
              <a:buChar char="•"/>
            </a:pPr>
            <a:endParaRPr dirty="0"/>
          </a:p>
        </p:txBody>
      </p:sp>
      <p:sp>
        <p:nvSpPr>
          <p:cNvPr id="18" name="Google Shape;18;p3"/>
          <p:cNvSpPr txBox="1">
            <a:spLocks noGrp="1"/>
          </p:cNvSpPr>
          <p:nvPr>
            <p:ph type="sldNum" idx="12"/>
          </p:nvPr>
        </p:nvSpPr>
        <p:spPr>
          <a:xfrm>
            <a:off x="8580610" y="473204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3935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FFCB-285D-42D1-A7FA-EC65DDC54942}"/>
              </a:ext>
            </a:extLst>
          </p:cNvPr>
          <p:cNvSpPr>
            <a:spLocks noGrp="1"/>
          </p:cNvSpPr>
          <p:nvPr>
            <p:ph type="title"/>
          </p:nvPr>
        </p:nvSpPr>
        <p:spPr>
          <a:xfrm>
            <a:off x="628650" y="899144"/>
            <a:ext cx="7886700" cy="323476"/>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022445-ED15-4C3F-86F0-D2B6FB9B3D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83A3DF-8A7D-4882-8141-600ACA63467A}"/>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4929C6C8-67DC-45E1-8F19-C3728D579604}"/>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1B5A575-F037-47DB-B3D4-6F83D7C50C90}"/>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92654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1F1-737F-47FC-9CA9-3E2678C5BFF9}"/>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D1B478-5B28-46A1-AFB0-110D637D5E5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25DDD4-A4D8-4F7F-AC41-19E11B116661}"/>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F31985F8-08EA-4205-9C8A-33130CE7C22D}"/>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14174AD-4A7E-40F9-9AC8-5A05728B8B7D}"/>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79040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68F1-88DC-451D-AF70-E15942DEE5BE}"/>
              </a:ext>
            </a:extLst>
          </p:cNvPr>
          <p:cNvSpPr>
            <a:spLocks noGrp="1"/>
          </p:cNvSpPr>
          <p:nvPr>
            <p:ph type="title"/>
          </p:nvPr>
        </p:nvSpPr>
        <p:spPr>
          <a:xfrm>
            <a:off x="628650" y="899144"/>
            <a:ext cx="7886700" cy="323476"/>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FE01F7-CE57-4F6E-8310-42065E9B0550}"/>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4DA933-B21D-45F5-87F6-0D0B430E5326}"/>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4CB12D-85D1-4F38-BC1D-AC4D0FC8E14F}"/>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F48F8C4F-8D77-48E6-8824-0FBDB7DD4E04}"/>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52E3897-9CE5-449B-8BC6-FEEE6C4CEEC4}"/>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17653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ED21-CF7D-4695-BDCB-CFF60DD4FC92}"/>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F22544-08ED-417F-A928-EF844888A26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18A8AD83-48CF-4F39-BA36-8D3DB30559C5}"/>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1DE693-F05A-47B0-B163-A397A1220DD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06066EDB-79A9-4CB2-8527-00740A07A156}"/>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3AB7153-9CB7-45CE-B201-046A86F555EC}"/>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8" name="Footer Placeholder 7">
            <a:extLst>
              <a:ext uri="{FF2B5EF4-FFF2-40B4-BE49-F238E27FC236}">
                <a16:creationId xmlns:a16="http://schemas.microsoft.com/office/drawing/2014/main" id="{1DDEE9D4-3EE0-4A38-8AF8-B4BD3ED9A5F1}"/>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224B08CA-4269-4A80-9C82-677579AA292D}"/>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21145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1099-075C-48E2-A915-713F6A81BB3F}"/>
              </a:ext>
            </a:extLst>
          </p:cNvPr>
          <p:cNvSpPr>
            <a:spLocks noGrp="1"/>
          </p:cNvSpPr>
          <p:nvPr>
            <p:ph type="title"/>
          </p:nvPr>
        </p:nvSpPr>
        <p:spPr>
          <a:xfrm>
            <a:off x="628650" y="899144"/>
            <a:ext cx="7886700" cy="323476"/>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1EA5B6-B26E-48AD-A4BF-006EEC668764}"/>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4" name="Footer Placeholder 3">
            <a:extLst>
              <a:ext uri="{FF2B5EF4-FFF2-40B4-BE49-F238E27FC236}">
                <a16:creationId xmlns:a16="http://schemas.microsoft.com/office/drawing/2014/main" id="{E9F4FBFD-43BC-4613-8319-A06DB80E25B5}"/>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73B191C4-7CFD-41D5-8CD2-9926F6492245}"/>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86868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4EDCB-244C-4D7A-A5DB-C61968859839}"/>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3" name="Footer Placeholder 2">
            <a:extLst>
              <a:ext uri="{FF2B5EF4-FFF2-40B4-BE49-F238E27FC236}">
                <a16:creationId xmlns:a16="http://schemas.microsoft.com/office/drawing/2014/main" id="{24D7EDA8-95B0-4C85-8BB4-D41851B02CB3}"/>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A7A3A73-5673-4714-A66A-A4F87B942BCE}"/>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096930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CB0B-FB59-43D4-BDDB-E9F779C724B2}"/>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039261-B024-45A6-9559-1FB3A09C4AF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F61BAF-1A6A-4975-AEA7-106E623E526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5AFACEF-0D95-4B96-9982-48F10DC04077}"/>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42BFB575-FFDA-4FD2-80B8-C7A3C359D232}"/>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B197E81-FBB0-474D-8D6B-5DA362C8DA1C}"/>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96284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C765-28A8-4FBF-B53E-D7F959192F75}"/>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2F45B9-F715-432A-98BF-D4141944079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0A8BEB44-851F-4464-AB29-E8CBC8551DA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C09B41E-332E-41CE-9C14-8B0C63C95507}"/>
              </a:ext>
            </a:extLst>
          </p:cNvPr>
          <p:cNvSpPr>
            <a:spLocks noGrp="1"/>
          </p:cNvSpPr>
          <p:nvPr>
            <p:ph type="dt" sz="half" idx="10"/>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9407B678-2338-412C-A1DD-9A993B5DE33D}"/>
              </a:ext>
            </a:extLst>
          </p:cNvPr>
          <p:cNvSpPr>
            <a:spLocks noGrp="1"/>
          </p:cNvSpPr>
          <p:nvPr>
            <p:ph type="ftr" sz="quarter" idx="11"/>
          </p:nvPr>
        </p:nvSpPr>
        <p:spPr/>
        <p:txBody>
          <a:bodyPr/>
          <a:lstStyle/>
          <a:p>
            <a:pPr defTabSz="685800">
              <a:buClrTx/>
            </a:pPr>
            <a:endParaRPr lang="en-IN"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566DE67-D0A6-46EA-B1B8-46AF0C5C5636}"/>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622034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6E4048-8E80-480E-A640-535405D34FED}"/>
              </a:ext>
            </a:extLst>
          </p:cNvPr>
          <p:cNvSpPr>
            <a:spLocks noGrp="1"/>
          </p:cNvSpPr>
          <p:nvPr>
            <p:ph type="title"/>
          </p:nvPr>
        </p:nvSpPr>
        <p:spPr>
          <a:xfrm>
            <a:off x="628650" y="899144"/>
            <a:ext cx="7886700" cy="323476"/>
          </a:xfrm>
          <a:prstGeom prst="rect">
            <a:avLst/>
          </a:prstGeom>
          <a:solidFill>
            <a:srgbClr val="C0C0C0">
              <a:alpha val="50000"/>
            </a:srgbClr>
          </a:solidFill>
          <a:ln>
            <a:noFill/>
          </a:ln>
        </p:spPr>
        <p:txBody>
          <a:bodyPr lIns="216000" tIns="108000" rIns="216000" bIns="108000" anchor="ctr">
            <a:normAutofit fontScale="92500" lnSpcReduction="10000"/>
          </a:bodyPr>
          <a:lstStyle/>
          <a:p>
            <a:pPr marR="0" lvl="0">
              <a:spcAft>
                <a:spcPts val="0"/>
              </a:spcAft>
              <a:buClrTx/>
              <a:buFontTx/>
            </a:pPr>
            <a:r>
              <a:rPr lang="en-US" dirty="0"/>
              <a:t>Click to edit Master title style</a:t>
            </a:r>
            <a:endParaRPr lang="en-IN" dirty="0"/>
          </a:p>
        </p:txBody>
      </p:sp>
      <p:sp>
        <p:nvSpPr>
          <p:cNvPr id="3" name="Text Placeholder 2">
            <a:extLst>
              <a:ext uri="{FF2B5EF4-FFF2-40B4-BE49-F238E27FC236}">
                <a16:creationId xmlns:a16="http://schemas.microsoft.com/office/drawing/2014/main" id="{58FFF79B-FE8F-4615-B3B6-7C57F442DE6C}"/>
              </a:ext>
            </a:extLst>
          </p:cNvPr>
          <p:cNvSpPr>
            <a:spLocks noGrp="1"/>
          </p:cNvSpPr>
          <p:nvPr>
            <p:ph type="body" idx="1"/>
          </p:nvPr>
        </p:nvSpPr>
        <p:spPr>
          <a:xfrm>
            <a:off x="628650" y="1311764"/>
            <a:ext cx="7886700" cy="332095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29740171-BBE0-457A-B0E3-511AC3E7B87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endParaRPr lang="en-IN"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94A6F76E-18BA-49E1-A8C1-83614404945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en-IN"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2A0C879-F1B0-41FD-BEBA-D89717F429C4}"/>
              </a:ext>
            </a:extLst>
          </p:cNvPr>
          <p:cNvSpPr>
            <a:spLocks noGrp="1"/>
          </p:cNvSpPr>
          <p:nvPr>
            <p:ph type="sldNum" sz="quarter" idx="4"/>
          </p:nvPr>
        </p:nvSpPr>
        <p:spPr>
          <a:xfrm>
            <a:off x="7066936" y="4855512"/>
            <a:ext cx="2057400" cy="273844"/>
          </a:xfrm>
          <a:prstGeom prst="rect">
            <a:avLst/>
          </a:prstGeom>
        </p:spPr>
        <p:txBody>
          <a:bodyPr vert="horz" lIns="91440" tIns="45720" rIns="91440" bIns="45720" rtlCol="0" anchor="ctr"/>
          <a:lstStyle>
            <a:lvl1pPr algn="r">
              <a:defRPr sz="1000" b="1">
                <a:solidFill>
                  <a:schemeClr val="tx1">
                    <a:tint val="75000"/>
                  </a:schemeClr>
                </a:solidFill>
                <a:effectLst>
                  <a:outerShdw blurRad="38100" dist="38100" dir="2700000" algn="tl">
                    <a:srgbClr val="000000">
                      <a:alpha val="43137"/>
                    </a:srgbClr>
                  </a:outerShdw>
                </a:effectLst>
                <a:latin typeface="Bookman Old Style" panose="02050604050505020204" pitchFamily="18" charset="0"/>
              </a:defRPr>
            </a:lvl1pPr>
          </a:lstStyle>
          <a:p>
            <a:pPr defTabSz="685800">
              <a:buClrTx/>
            </a:pPr>
            <a:fld id="{7A379124-AF7E-4960-A178-6603FC3FEE77}" type="slidenum">
              <a:rPr lang="en-IN" kern="1200" smtClean="0">
                <a:solidFill>
                  <a:prstClr val="black">
                    <a:tint val="75000"/>
                  </a:prstClr>
                </a:solidFill>
                <a:ea typeface="+mn-ea"/>
                <a:cs typeface="+mn-cs"/>
              </a:rPr>
              <a:pPr defTabSz="685800">
                <a:buClrTx/>
              </a:pPr>
              <a:t>‹#›</a:t>
            </a:fld>
            <a:endParaRPr lang="en-IN" kern="1200">
              <a:solidFill>
                <a:prstClr val="black">
                  <a:tint val="75000"/>
                </a:prstClr>
              </a:solidFill>
              <a:ea typeface="+mn-ea"/>
              <a:cs typeface="+mn-cs"/>
            </a:endParaRPr>
          </a:p>
        </p:txBody>
      </p:sp>
      <p:pic>
        <p:nvPicPr>
          <p:cNvPr id="7" name="Picture 6">
            <a:extLst>
              <a:ext uri="{FF2B5EF4-FFF2-40B4-BE49-F238E27FC236}">
                <a16:creationId xmlns:a16="http://schemas.microsoft.com/office/drawing/2014/main" id="{37E7DF99-D6AC-49B8-83F5-B4DBC8C61F44}"/>
              </a:ext>
            </a:extLst>
          </p:cNvPr>
          <p:cNvPicPr>
            <a:picLocks noChangeAspect="1"/>
          </p:cNvPicPr>
          <p:nvPr userDrawn="1"/>
        </p:nvPicPr>
        <p:blipFill>
          <a:blip r:embed="rId14"/>
          <a:stretch>
            <a:fillRect/>
          </a:stretch>
        </p:blipFill>
        <p:spPr>
          <a:xfrm>
            <a:off x="-1" y="0"/>
            <a:ext cx="2430000" cy="810000"/>
          </a:xfrm>
          <a:prstGeom prst="rect">
            <a:avLst/>
          </a:prstGeom>
        </p:spPr>
      </p:pic>
      <p:pic>
        <p:nvPicPr>
          <p:cNvPr id="8" name="Picture 7">
            <a:extLst>
              <a:ext uri="{FF2B5EF4-FFF2-40B4-BE49-F238E27FC236}">
                <a16:creationId xmlns:a16="http://schemas.microsoft.com/office/drawing/2014/main" id="{964CC7CC-7961-41A7-A1EA-C8C6A21A4352}"/>
              </a:ext>
            </a:extLst>
          </p:cNvPr>
          <p:cNvPicPr>
            <a:picLocks noChangeAspect="1"/>
          </p:cNvPicPr>
          <p:nvPr userDrawn="1"/>
        </p:nvPicPr>
        <p:blipFill>
          <a:blip r:embed="rId15"/>
          <a:stretch>
            <a:fillRect/>
          </a:stretch>
        </p:blipFill>
        <p:spPr>
          <a:xfrm>
            <a:off x="7527475" y="266023"/>
            <a:ext cx="1616525" cy="277955"/>
          </a:xfrm>
          <a:prstGeom prst="rect">
            <a:avLst/>
          </a:prstGeom>
        </p:spPr>
      </p:pic>
      <p:pic>
        <p:nvPicPr>
          <p:cNvPr id="9" name="Picture 8">
            <a:extLst>
              <a:ext uri="{FF2B5EF4-FFF2-40B4-BE49-F238E27FC236}">
                <a16:creationId xmlns:a16="http://schemas.microsoft.com/office/drawing/2014/main" id="{47733214-E7E9-4B07-9829-50C7BB431C64}"/>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4553544"/>
            <a:ext cx="540000" cy="589956"/>
          </a:xfrm>
          <a:prstGeom prst="rect">
            <a:avLst/>
          </a:prstGeom>
        </p:spPr>
      </p:pic>
    </p:spTree>
    <p:extLst>
      <p:ext uri="{BB962C8B-B14F-4D97-AF65-F5344CB8AC3E}">
        <p14:creationId xmlns:p14="http://schemas.microsoft.com/office/powerpoint/2010/main" val="211406191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l" defTabSz="685800" rtl="0" eaLnBrk="1" latinLnBrk="0" hangingPunct="1">
        <a:lnSpc>
          <a:spcPct val="110000"/>
        </a:lnSpc>
        <a:spcBef>
          <a:spcPct val="0"/>
        </a:spcBef>
        <a:buNone/>
        <a:defRPr lang="en-IN" sz="2550" b="1" i="0" u="none" strike="noStrike" kern="1200" cap="none" baseline="0" dirty="0">
          <a:solidFill>
            <a:schemeClr val="tx1">
              <a:lumMod val="90000"/>
              <a:lumOff val="10000"/>
            </a:schemeClr>
          </a:solidFill>
          <a:effectLst/>
          <a:latin typeface="Roboto Medium" panose="02000000000000000000" pitchFamily="2" charset="0"/>
          <a:ea typeface="Roboto Medium" panose="02000000000000000000" pitchFamily="2" charset="0"/>
          <a:cs typeface="+mj-cs"/>
          <a:sym typeface="Arial"/>
        </a:defRPr>
      </a:lvl1pPr>
    </p:titleStyle>
    <p:bodyStyle>
      <a:lvl1pPr marL="171450" indent="-171450" algn="l" defTabSz="685800" rtl="0" eaLnBrk="1" latinLnBrk="0" hangingPunct="1">
        <a:lnSpc>
          <a:spcPct val="90000"/>
        </a:lnSpc>
        <a:spcBef>
          <a:spcPts val="750"/>
        </a:spcBef>
        <a:buFont typeface="Wingdings" panose="05000000000000000000" pitchFamily="2" charset="2"/>
        <a:buChar char="§"/>
        <a:defRPr sz="2400" kern="1200">
          <a:solidFill>
            <a:schemeClr val="tx1"/>
          </a:solidFill>
          <a:latin typeface="Cambria" panose="02040503050406030204" pitchFamily="18" charset="0"/>
          <a:ea typeface="Cambria" panose="02040503050406030204" pitchFamily="18"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rgbClr val="C00000"/>
          </a:solidFill>
          <a:latin typeface="Cambria" panose="02040503050406030204" pitchFamily="18" charset="0"/>
          <a:ea typeface="Cambria" panose="02040503050406030204" pitchFamily="18" charset="0"/>
          <a:cs typeface="+mn-cs"/>
        </a:defRPr>
      </a:lvl2pPr>
      <a:lvl3pPr marL="857250" indent="-171450" algn="l" defTabSz="685800" rtl="0" eaLnBrk="1" latinLnBrk="0" hangingPunct="1">
        <a:lnSpc>
          <a:spcPct val="90000"/>
        </a:lnSpc>
        <a:spcBef>
          <a:spcPts val="375"/>
        </a:spcBef>
        <a:buFont typeface="Wingdings" panose="05000000000000000000" pitchFamily="2" charset="2"/>
        <a:buChar char="ü"/>
        <a:defRPr sz="1600" kern="1200">
          <a:solidFill>
            <a:srgbClr val="002060"/>
          </a:solidFill>
          <a:latin typeface="Cambria" panose="02040503050406030204" pitchFamily="18" charset="0"/>
          <a:ea typeface="Cambria" panose="02040503050406030204" pitchFamily="18" charset="0"/>
          <a:cs typeface="+mn-cs"/>
        </a:defRPr>
      </a:lvl3pPr>
      <a:lvl4pPr marL="1200150" indent="-171450" algn="l" defTabSz="685800" rtl="0" eaLnBrk="1" latinLnBrk="0" hangingPunct="1">
        <a:lnSpc>
          <a:spcPct val="90000"/>
        </a:lnSpc>
        <a:spcBef>
          <a:spcPts val="375"/>
        </a:spcBef>
        <a:buFont typeface="Courier New" panose="02070309020205020404" pitchFamily="49" charset="0"/>
        <a:buChar char="o"/>
        <a:defRPr sz="1400" kern="1200">
          <a:solidFill>
            <a:srgbClr val="FF0000"/>
          </a:solidFill>
          <a:latin typeface="Cambria" panose="02040503050406030204" pitchFamily="18" charset="0"/>
          <a:ea typeface="Cambria" panose="02040503050406030204" pitchFamily="18"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rgbClr val="00B050"/>
          </a:solidFill>
          <a:latin typeface="Cambria" panose="02040503050406030204" pitchFamily="18" charset="0"/>
          <a:ea typeface="Cambria" panose="02040503050406030204" pitchFamily="18"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0.jpeg"/><Relationship Id="rId17" Type="http://schemas.openxmlformats.org/officeDocument/2006/relationships/image" Target="../media/image45.jpeg"/><Relationship Id="rId2" Type="http://schemas.openxmlformats.org/officeDocument/2006/relationships/image" Target="../media/image30.jpeg"/><Relationship Id="rId16"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jpe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ppt.pdf"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5361-97F5-43AB-92CA-D2679CBC658A}"/>
              </a:ext>
            </a:extLst>
          </p:cNvPr>
          <p:cNvSpPr>
            <a:spLocks noGrp="1"/>
          </p:cNvSpPr>
          <p:nvPr>
            <p:ph type="ctrTitle"/>
          </p:nvPr>
        </p:nvSpPr>
        <p:spPr>
          <a:noFill/>
        </p:spPr>
        <p:txBody>
          <a:bodyPr>
            <a:normAutofit fontScale="92500"/>
          </a:bodyPr>
          <a:lstStyle/>
          <a:p>
            <a:r>
              <a:rPr lang="en-US" dirty="0">
                <a:ln w="19050">
                  <a:solidFill>
                    <a:schemeClr val="bg1"/>
                  </a:solidFill>
                </a:ln>
                <a:solidFill>
                  <a:srgbClr val="002060"/>
                </a:solidFill>
                <a:effectLst>
                  <a:outerShdw blurRad="38100" dist="38100" dir="2700000" algn="tl">
                    <a:srgbClr val="000000">
                      <a:alpha val="43137"/>
                    </a:srgbClr>
                  </a:outerShdw>
                </a:effectLst>
              </a:rPr>
              <a:t>Pupil/Iris Radius Ratio Determination</a:t>
            </a:r>
            <a:endParaRPr lang="en-IN" dirty="0">
              <a:ln w="19050">
                <a:solidFill>
                  <a:schemeClr val="bg1"/>
                </a:solidFill>
              </a:ln>
              <a:solidFill>
                <a:srgbClr val="002060"/>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1EC4FE0C-A03D-4490-8C19-2221E5F29898}"/>
              </a:ext>
            </a:extLst>
          </p:cNvPr>
          <p:cNvSpPr>
            <a:spLocks noGrp="1"/>
          </p:cNvSpPr>
          <p:nvPr>
            <p:ph type="subTitle" idx="1"/>
          </p:nvPr>
        </p:nvSpPr>
        <p:spPr>
          <a:xfrm>
            <a:off x="1143000" y="2701528"/>
            <a:ext cx="6858000" cy="1253784"/>
          </a:xfrm>
        </p:spPr>
        <p:txBody>
          <a:bodyPr>
            <a:normAutofit fontScale="92500"/>
          </a:bodyPr>
          <a:lstStyle/>
          <a:p>
            <a:r>
              <a:rPr lang="en-US" sz="2800" b="1" dirty="0">
                <a:solidFill>
                  <a:srgbClr val="C00000"/>
                </a:solidFill>
                <a:effectLst>
                  <a:outerShdw blurRad="38100" dist="38100" dir="2700000" algn="tl">
                    <a:srgbClr val="000000">
                      <a:alpha val="43137"/>
                    </a:srgbClr>
                  </a:outerShdw>
                </a:effectLst>
              </a:rPr>
              <a:t>Dr. Prashant P Patavardhan</a:t>
            </a:r>
          </a:p>
          <a:p>
            <a:r>
              <a:rPr lang="en-US" dirty="0"/>
              <a:t>Professor-ECE</a:t>
            </a:r>
          </a:p>
          <a:p>
            <a:r>
              <a:rPr lang="en-US" dirty="0"/>
              <a:t>RV INSTITUTE OF TECHNOLOGY AND MANAGEMENT</a:t>
            </a:r>
            <a:r>
              <a:rPr lang="en-US" baseline="30000" dirty="0"/>
              <a:t>®</a:t>
            </a:r>
            <a:r>
              <a:rPr lang="en-US" dirty="0"/>
              <a:t>, BENGALURU</a:t>
            </a:r>
            <a:endParaRPr lang="en-IN" dirty="0"/>
          </a:p>
        </p:txBody>
      </p:sp>
      <p:pic>
        <p:nvPicPr>
          <p:cNvPr id="4104" name="Picture 8" descr="Iris recognition reaches the mainstream ...">
            <a:extLst>
              <a:ext uri="{FF2B5EF4-FFF2-40B4-BE49-F238E27FC236}">
                <a16:creationId xmlns:a16="http://schemas.microsoft.com/office/drawing/2014/main" id="{D1D78B96-80C1-4B7D-B7A6-4D01D04EC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922" y="12759"/>
            <a:ext cx="2906078" cy="12687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54C7E4-C5AC-46D3-B54F-F1BB4FF77A88}"/>
              </a:ext>
            </a:extLst>
          </p:cNvPr>
          <p:cNvPicPr>
            <a:picLocks noChangeAspect="1"/>
          </p:cNvPicPr>
          <p:nvPr/>
        </p:nvPicPr>
        <p:blipFill>
          <a:blip r:embed="rId3"/>
          <a:stretch>
            <a:fillRect/>
          </a:stretch>
        </p:blipFill>
        <p:spPr>
          <a:xfrm>
            <a:off x="153636" y="1718120"/>
            <a:ext cx="1738959" cy="1707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306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3E824-CC37-4211-A769-EB92D078DB6F}"/>
              </a:ext>
            </a:extLst>
          </p:cNvPr>
          <p:cNvSpPr>
            <a:spLocks noGrp="1"/>
          </p:cNvSpPr>
          <p:nvPr>
            <p:ph type="title"/>
          </p:nvPr>
        </p:nvSpPr>
        <p:spPr/>
        <p:txBody>
          <a:bodyPr>
            <a:normAutofit fontScale="90000"/>
          </a:bodyPr>
          <a:lstStyle/>
          <a:p>
            <a:r>
              <a:rPr lang="en-US" dirty="0"/>
              <a:t>Applications of Iris-Based Diagnosis</a:t>
            </a:r>
            <a:endParaRPr lang="en-IN" dirty="0"/>
          </a:p>
        </p:txBody>
      </p:sp>
      <p:sp>
        <p:nvSpPr>
          <p:cNvPr id="3" name="Content Placeholder 2">
            <a:extLst>
              <a:ext uri="{FF2B5EF4-FFF2-40B4-BE49-F238E27FC236}">
                <a16:creationId xmlns:a16="http://schemas.microsoft.com/office/drawing/2014/main" id="{0272C824-12D2-4C01-BA33-370FBC4FF346}"/>
              </a:ext>
            </a:extLst>
          </p:cNvPr>
          <p:cNvSpPr>
            <a:spLocks noGrp="1"/>
          </p:cNvSpPr>
          <p:nvPr>
            <p:ph idx="1"/>
          </p:nvPr>
        </p:nvSpPr>
        <p:spPr/>
        <p:txBody>
          <a:bodyPr>
            <a:normAutofit fontScale="92500" lnSpcReduction="10000"/>
          </a:bodyPr>
          <a:lstStyle/>
          <a:p>
            <a:pPr>
              <a:lnSpc>
                <a:spcPct val="100000"/>
              </a:lnSpc>
            </a:pPr>
            <a:r>
              <a:rPr lang="en-US" b="1" dirty="0"/>
              <a:t>General Health Monitoring</a:t>
            </a:r>
            <a:br>
              <a:rPr lang="en-US" dirty="0"/>
            </a:br>
            <a:r>
              <a:rPr lang="en-US" dirty="0">
                <a:solidFill>
                  <a:srgbClr val="FF0000"/>
                </a:solidFill>
              </a:rPr>
              <a:t>Iris diagnosis can be used for routine health checkups to monitor organ health and detect early signs of disease.</a:t>
            </a:r>
          </a:p>
          <a:p>
            <a:pPr>
              <a:lnSpc>
                <a:spcPct val="100000"/>
              </a:lnSpc>
            </a:pPr>
            <a:r>
              <a:rPr lang="en-US" b="1" dirty="0"/>
              <a:t>Chronic Disease Management</a:t>
            </a:r>
            <a:br>
              <a:rPr lang="en-US" dirty="0"/>
            </a:br>
            <a:r>
              <a:rPr lang="en-US" dirty="0">
                <a:solidFill>
                  <a:srgbClr val="FF0000"/>
                </a:solidFill>
              </a:rPr>
              <a:t>This method helps in tracking chronic diseases like diabetes and liver dysfunction by observing changes in the iris over time.</a:t>
            </a:r>
          </a:p>
          <a:p>
            <a:pPr>
              <a:lnSpc>
                <a:spcPct val="100000"/>
              </a:lnSpc>
            </a:pPr>
            <a:r>
              <a:rPr lang="en-US" b="1" dirty="0"/>
              <a:t>Holistic Health Practices</a:t>
            </a:r>
            <a:br>
              <a:rPr lang="en-US" dirty="0"/>
            </a:br>
            <a:r>
              <a:rPr lang="en-US" dirty="0">
                <a:solidFill>
                  <a:srgbClr val="FF0000"/>
                </a:solidFill>
              </a:rPr>
              <a:t>It is also popular in alternative medicine, where practitioners use iris readings to suggest holistic treatments.</a:t>
            </a:r>
          </a:p>
          <a:p>
            <a:pPr>
              <a:lnSpc>
                <a:spcPct val="100000"/>
              </a:lnSpc>
            </a:pPr>
            <a:endParaRPr lang="en-IN" dirty="0"/>
          </a:p>
        </p:txBody>
      </p:sp>
      <p:sp>
        <p:nvSpPr>
          <p:cNvPr id="4" name="Slide Number Placeholder 3">
            <a:extLst>
              <a:ext uri="{FF2B5EF4-FFF2-40B4-BE49-F238E27FC236}">
                <a16:creationId xmlns:a16="http://schemas.microsoft.com/office/drawing/2014/main" id="{6D6E8FD1-CA9A-4586-B087-70E9D31C0B15}"/>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10</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24466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78FB-C933-49DF-A302-BADB61FFA31F}"/>
              </a:ext>
            </a:extLst>
          </p:cNvPr>
          <p:cNvSpPr>
            <a:spLocks noGrp="1"/>
          </p:cNvSpPr>
          <p:nvPr>
            <p:ph type="title"/>
          </p:nvPr>
        </p:nvSpPr>
        <p:spPr/>
        <p:txBody>
          <a:bodyPr>
            <a:normAutofit fontScale="90000"/>
          </a:bodyPr>
          <a:lstStyle/>
          <a:p>
            <a:r>
              <a:rPr lang="en-US" dirty="0"/>
              <a:t>Challenges and Limitations</a:t>
            </a:r>
            <a:endParaRPr lang="en-IN" dirty="0"/>
          </a:p>
        </p:txBody>
      </p:sp>
      <p:sp>
        <p:nvSpPr>
          <p:cNvPr id="3" name="Content Placeholder 2">
            <a:extLst>
              <a:ext uri="{FF2B5EF4-FFF2-40B4-BE49-F238E27FC236}">
                <a16:creationId xmlns:a16="http://schemas.microsoft.com/office/drawing/2014/main" id="{1D3D6655-8BF9-4B93-94A1-0A347BDAAA66}"/>
              </a:ext>
            </a:extLst>
          </p:cNvPr>
          <p:cNvSpPr>
            <a:spLocks noGrp="1"/>
          </p:cNvSpPr>
          <p:nvPr>
            <p:ph idx="1"/>
          </p:nvPr>
        </p:nvSpPr>
        <p:spPr/>
        <p:txBody>
          <a:bodyPr>
            <a:normAutofit fontScale="92500" lnSpcReduction="10000"/>
          </a:bodyPr>
          <a:lstStyle/>
          <a:p>
            <a:pPr>
              <a:lnSpc>
                <a:spcPct val="100000"/>
              </a:lnSpc>
            </a:pPr>
            <a:r>
              <a:rPr lang="en-US" b="1" dirty="0"/>
              <a:t>Lack of Standardization</a:t>
            </a:r>
            <a:br>
              <a:rPr lang="en-US" dirty="0"/>
            </a:br>
            <a:r>
              <a:rPr lang="en-US" dirty="0">
                <a:solidFill>
                  <a:srgbClr val="002060"/>
                </a:solidFill>
              </a:rPr>
              <a:t>Iris-based health diagnosis is not widely accepted by the medical community due to the lack of standardization.</a:t>
            </a:r>
            <a:endParaRPr lang="en-US" dirty="0"/>
          </a:p>
          <a:p>
            <a:pPr>
              <a:lnSpc>
                <a:spcPct val="100000"/>
              </a:lnSpc>
            </a:pPr>
            <a:r>
              <a:rPr lang="en-US" b="1" dirty="0"/>
              <a:t>Training of AI Models</a:t>
            </a:r>
            <a:br>
              <a:rPr lang="en-US" dirty="0"/>
            </a:br>
            <a:r>
              <a:rPr lang="en-US" dirty="0">
                <a:solidFill>
                  <a:srgbClr val="002060"/>
                </a:solidFill>
              </a:rPr>
              <a:t>Building accurate models requires a large and diverse dataset of iris patterns linked to different health conditions.</a:t>
            </a:r>
          </a:p>
          <a:p>
            <a:pPr>
              <a:lnSpc>
                <a:spcPct val="100000"/>
              </a:lnSpc>
            </a:pPr>
            <a:r>
              <a:rPr lang="en-US" b="1" dirty="0"/>
              <a:t>Skepticism in Conventional Medicine</a:t>
            </a:r>
            <a:br>
              <a:rPr lang="en-US" dirty="0"/>
            </a:br>
            <a:r>
              <a:rPr lang="en-US" dirty="0">
                <a:solidFill>
                  <a:srgbClr val="002060"/>
                </a:solidFill>
              </a:rPr>
              <a:t>This method is often viewed with skepticism by conventional medical practitioners, limiting its integration into mainstream healthcare.</a:t>
            </a:r>
          </a:p>
          <a:p>
            <a:pPr>
              <a:lnSpc>
                <a:spcPct val="100000"/>
              </a:lnSpc>
            </a:pPr>
            <a:endParaRPr lang="en-IN" dirty="0"/>
          </a:p>
        </p:txBody>
      </p:sp>
      <p:sp>
        <p:nvSpPr>
          <p:cNvPr id="4" name="Slide Number Placeholder 3">
            <a:extLst>
              <a:ext uri="{FF2B5EF4-FFF2-40B4-BE49-F238E27FC236}">
                <a16:creationId xmlns:a16="http://schemas.microsoft.com/office/drawing/2014/main" id="{E4C827B3-4EEF-4DE6-A402-9F99C42617F9}"/>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11</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08046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52CD1-8524-4045-8C1A-7AB18EF983D9}"/>
              </a:ext>
            </a:extLst>
          </p:cNvPr>
          <p:cNvSpPr>
            <a:spLocks noGrp="1"/>
          </p:cNvSpPr>
          <p:nvPr>
            <p:ph type="title"/>
          </p:nvPr>
        </p:nvSpPr>
        <p:spPr/>
        <p:txBody>
          <a:bodyPr>
            <a:normAutofit fontScale="90000"/>
          </a:bodyPr>
          <a:lstStyle/>
          <a:p>
            <a:r>
              <a:rPr lang="en-US" dirty="0"/>
              <a:t>Future of Iris Diagnosis</a:t>
            </a:r>
            <a:endParaRPr lang="en-IN" dirty="0"/>
          </a:p>
        </p:txBody>
      </p:sp>
      <p:sp>
        <p:nvSpPr>
          <p:cNvPr id="3" name="Content Placeholder 2">
            <a:extLst>
              <a:ext uri="{FF2B5EF4-FFF2-40B4-BE49-F238E27FC236}">
                <a16:creationId xmlns:a16="http://schemas.microsoft.com/office/drawing/2014/main" id="{CE395B21-F1F0-4455-A328-C87E69CCA68B}"/>
              </a:ext>
            </a:extLst>
          </p:cNvPr>
          <p:cNvSpPr>
            <a:spLocks noGrp="1"/>
          </p:cNvSpPr>
          <p:nvPr>
            <p:ph idx="1"/>
          </p:nvPr>
        </p:nvSpPr>
        <p:spPr/>
        <p:txBody>
          <a:bodyPr>
            <a:normAutofit fontScale="85000" lnSpcReduction="10000"/>
          </a:bodyPr>
          <a:lstStyle/>
          <a:p>
            <a:pPr>
              <a:lnSpc>
                <a:spcPct val="110000"/>
              </a:lnSpc>
            </a:pPr>
            <a:r>
              <a:rPr lang="en-US" b="1" dirty="0"/>
              <a:t>Integration with Wearable Tech</a:t>
            </a:r>
            <a:br>
              <a:rPr lang="en-US" dirty="0"/>
            </a:br>
            <a:r>
              <a:rPr lang="en-US" dirty="0">
                <a:solidFill>
                  <a:srgbClr val="00B050"/>
                </a:solidFill>
              </a:rPr>
              <a:t>Future systems could integrate with smart glasses or contact lenses to continuously monitor health through iris patterns.</a:t>
            </a:r>
          </a:p>
          <a:p>
            <a:pPr>
              <a:lnSpc>
                <a:spcPct val="110000"/>
              </a:lnSpc>
            </a:pPr>
            <a:r>
              <a:rPr lang="en-US" b="1" dirty="0"/>
              <a:t>Increased AI Integration</a:t>
            </a:r>
            <a:br>
              <a:rPr lang="en-US" dirty="0"/>
            </a:br>
            <a:r>
              <a:rPr lang="en-US" dirty="0">
                <a:solidFill>
                  <a:srgbClr val="00B050"/>
                </a:solidFill>
              </a:rPr>
              <a:t>With advancements in AI, the accuracy of iris diagnosis systems will continue to improve, making them more mainstream in healthcare.</a:t>
            </a:r>
          </a:p>
          <a:p>
            <a:pPr>
              <a:lnSpc>
                <a:spcPct val="110000"/>
              </a:lnSpc>
            </a:pPr>
            <a:r>
              <a:rPr lang="en-US" b="1" dirty="0"/>
              <a:t>Global Acceptance</a:t>
            </a:r>
            <a:br>
              <a:rPr lang="en-US" dirty="0"/>
            </a:br>
            <a:r>
              <a:rPr lang="en-US" dirty="0">
                <a:solidFill>
                  <a:srgbClr val="00B050"/>
                </a:solidFill>
              </a:rPr>
              <a:t>As more research validates the effectiveness of this method, it may become an accepted diagnostic tool in conventional medical practice.</a:t>
            </a:r>
          </a:p>
          <a:p>
            <a:pPr>
              <a:lnSpc>
                <a:spcPct val="110000"/>
              </a:lnSpc>
            </a:pPr>
            <a:endParaRPr lang="en-IN" dirty="0"/>
          </a:p>
        </p:txBody>
      </p:sp>
      <p:sp>
        <p:nvSpPr>
          <p:cNvPr id="4" name="Slide Number Placeholder 3">
            <a:extLst>
              <a:ext uri="{FF2B5EF4-FFF2-40B4-BE49-F238E27FC236}">
                <a16:creationId xmlns:a16="http://schemas.microsoft.com/office/drawing/2014/main" id="{F17EC0C9-F89C-4802-BD72-325605ED89C4}"/>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12</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7667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researchgate.net/profile/Muthukumar-Subramanian-4/publication/261211059/figure/fig2/AS:296688116879361@1447747367317/Four-stages-of-iris-tissue_W640.jpg">
            <a:extLst>
              <a:ext uri="{FF2B5EF4-FFF2-40B4-BE49-F238E27FC236}">
                <a16:creationId xmlns:a16="http://schemas.microsoft.com/office/drawing/2014/main" id="{34E6B36E-4901-450A-BAA9-AE7EE0694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96" y="1382576"/>
            <a:ext cx="3724275" cy="360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A676CB2-0981-4D8C-BC69-2667AD05C381}"/>
              </a:ext>
            </a:extLst>
          </p:cNvPr>
          <p:cNvSpPr/>
          <p:nvPr/>
        </p:nvSpPr>
        <p:spPr>
          <a:xfrm>
            <a:off x="256399" y="982466"/>
            <a:ext cx="2795958" cy="400110"/>
          </a:xfrm>
          <a:prstGeom prst="rect">
            <a:avLst/>
          </a:prstGeom>
        </p:spPr>
        <p:txBody>
          <a:bodyPr wrap="none">
            <a:spAutoFit/>
          </a:bodyPr>
          <a:lstStyle/>
          <a:p>
            <a:r>
              <a:rPr lang="en-US" sz="2000" dirty="0">
                <a:solidFill>
                  <a:srgbClr val="262626"/>
                </a:solidFill>
                <a:latin typeface="Impact" panose="020B0806030902050204" pitchFamily="34" charset="0"/>
              </a:rPr>
              <a:t> Four stages of iris tissue</a:t>
            </a:r>
            <a:endParaRPr lang="en-IN" sz="2000" dirty="0">
              <a:latin typeface="Impact" panose="020B0806030902050204" pitchFamily="34" charset="0"/>
            </a:endParaRPr>
          </a:p>
        </p:txBody>
      </p:sp>
      <p:pic>
        <p:nvPicPr>
          <p:cNvPr id="3" name="Picture 2">
            <a:extLst>
              <a:ext uri="{FF2B5EF4-FFF2-40B4-BE49-F238E27FC236}">
                <a16:creationId xmlns:a16="http://schemas.microsoft.com/office/drawing/2014/main" id="{55F181E3-90A9-43A5-BC0C-51A6276A4C93}"/>
              </a:ext>
            </a:extLst>
          </p:cNvPr>
          <p:cNvPicPr>
            <a:picLocks noChangeAspect="1"/>
          </p:cNvPicPr>
          <p:nvPr/>
        </p:nvPicPr>
        <p:blipFill>
          <a:blip r:embed="rId3"/>
          <a:stretch>
            <a:fillRect/>
          </a:stretch>
        </p:blipFill>
        <p:spPr>
          <a:xfrm>
            <a:off x="5303320" y="727641"/>
            <a:ext cx="3584281" cy="1309870"/>
          </a:xfrm>
          <a:prstGeom prst="rect">
            <a:avLst/>
          </a:prstGeom>
        </p:spPr>
      </p:pic>
      <p:pic>
        <p:nvPicPr>
          <p:cNvPr id="4" name="Picture 3">
            <a:extLst>
              <a:ext uri="{FF2B5EF4-FFF2-40B4-BE49-F238E27FC236}">
                <a16:creationId xmlns:a16="http://schemas.microsoft.com/office/drawing/2014/main" id="{D8F8B70C-5DD5-4F02-9B99-92ACD29C6A61}"/>
              </a:ext>
            </a:extLst>
          </p:cNvPr>
          <p:cNvPicPr>
            <a:picLocks noChangeAspect="1"/>
          </p:cNvPicPr>
          <p:nvPr/>
        </p:nvPicPr>
        <p:blipFill>
          <a:blip r:embed="rId4"/>
          <a:stretch>
            <a:fillRect/>
          </a:stretch>
        </p:blipFill>
        <p:spPr>
          <a:xfrm>
            <a:off x="5303320" y="2260790"/>
            <a:ext cx="3679545" cy="1202699"/>
          </a:xfrm>
          <a:prstGeom prst="rect">
            <a:avLst/>
          </a:prstGeom>
        </p:spPr>
      </p:pic>
      <p:pic>
        <p:nvPicPr>
          <p:cNvPr id="5" name="Picture 4">
            <a:extLst>
              <a:ext uri="{FF2B5EF4-FFF2-40B4-BE49-F238E27FC236}">
                <a16:creationId xmlns:a16="http://schemas.microsoft.com/office/drawing/2014/main" id="{BD8B44A5-F78C-48DD-BDD8-955DD111C546}"/>
              </a:ext>
            </a:extLst>
          </p:cNvPr>
          <p:cNvPicPr>
            <a:picLocks noChangeAspect="1"/>
          </p:cNvPicPr>
          <p:nvPr/>
        </p:nvPicPr>
        <p:blipFill>
          <a:blip r:embed="rId5"/>
          <a:stretch>
            <a:fillRect/>
          </a:stretch>
        </p:blipFill>
        <p:spPr>
          <a:xfrm>
            <a:off x="5303320" y="3599049"/>
            <a:ext cx="3453295" cy="1286055"/>
          </a:xfrm>
          <a:prstGeom prst="rect">
            <a:avLst/>
          </a:prstGeom>
        </p:spPr>
      </p:pic>
      <p:sp>
        <p:nvSpPr>
          <p:cNvPr id="6" name="Slide Number Placeholder 5">
            <a:extLst>
              <a:ext uri="{FF2B5EF4-FFF2-40B4-BE49-F238E27FC236}">
                <a16:creationId xmlns:a16="http://schemas.microsoft.com/office/drawing/2014/main" id="{5565B735-ED5D-4B2A-9919-8E84A253F395}"/>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13</a:t>
            </a:fld>
            <a:endParaRPr lang="en-IN" kern="1200">
              <a:solidFill>
                <a:prstClr val="black">
                  <a:tint val="75000"/>
                </a:prstClr>
              </a:solidFill>
              <a:latin typeface="Calibri" panose="020F0502020204030204"/>
              <a:ea typeface="+mn-ea"/>
              <a:cs typeface="+mn-cs"/>
            </a:endParaRPr>
          </a:p>
        </p:txBody>
      </p:sp>
      <p:sp>
        <p:nvSpPr>
          <p:cNvPr id="7" name="Rectangle 6">
            <a:extLst>
              <a:ext uri="{FF2B5EF4-FFF2-40B4-BE49-F238E27FC236}">
                <a16:creationId xmlns:a16="http://schemas.microsoft.com/office/drawing/2014/main" id="{A492EE0D-059F-447C-9370-2D3AEB69D27A}"/>
              </a:ext>
            </a:extLst>
          </p:cNvPr>
          <p:cNvSpPr/>
          <p:nvPr/>
        </p:nvSpPr>
        <p:spPr>
          <a:xfrm>
            <a:off x="5386333" y="4866775"/>
            <a:ext cx="3028393" cy="307777"/>
          </a:xfrm>
          <a:prstGeom prst="rect">
            <a:avLst/>
          </a:prstGeom>
        </p:spPr>
        <p:txBody>
          <a:bodyPr wrap="none">
            <a:spAutoFit/>
          </a:bodyPr>
          <a:lstStyle/>
          <a:p>
            <a:r>
              <a:rPr lang="en-IN" dirty="0">
                <a:solidFill>
                  <a:srgbClr val="001D35"/>
                </a:solidFill>
                <a:latin typeface="Google Sans"/>
              </a:rPr>
              <a:t>Chronic obstructive pulmonary disease</a:t>
            </a:r>
            <a:endParaRPr lang="en-IN" dirty="0"/>
          </a:p>
        </p:txBody>
      </p:sp>
    </p:spTree>
    <p:extLst>
      <p:ext uri="{BB962C8B-B14F-4D97-AF65-F5344CB8AC3E}">
        <p14:creationId xmlns:p14="http://schemas.microsoft.com/office/powerpoint/2010/main" val="1918322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https://www.integrativenutrition.com/hs-fs/hubfs/Imported_Blog_Media/iridology_eye_chart_0-3.jpg?width=780&amp;height=420&amp;name=iridology_eye_chart_0-3.jpg">
            <a:extLst>
              <a:ext uri="{FF2B5EF4-FFF2-40B4-BE49-F238E27FC236}">
                <a16:creationId xmlns:a16="http://schemas.microsoft.com/office/drawing/2014/main" id="{B6B3C8B7-15DF-4ACA-99AA-C67CCCBEB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571500"/>
            <a:ext cx="74295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30A4B8-2152-48E0-A761-9A52205718F7}"/>
              </a:ext>
            </a:extLst>
          </p:cNvPr>
          <p:cNvSpPr/>
          <p:nvPr/>
        </p:nvSpPr>
        <p:spPr>
          <a:xfrm>
            <a:off x="3162040" y="136133"/>
            <a:ext cx="3005951" cy="523220"/>
          </a:xfrm>
          <a:prstGeom prst="rect">
            <a:avLst/>
          </a:prstGeom>
        </p:spPr>
        <p:txBody>
          <a:bodyPr wrap="none">
            <a:spAutoFit/>
          </a:bodyPr>
          <a:lstStyle/>
          <a:p>
            <a:r>
              <a:rPr lang="en-IN" sz="2800" b="1" dirty="0">
                <a:solidFill>
                  <a:schemeClr val="accent2">
                    <a:lumMod val="50000"/>
                  </a:schemeClr>
                </a:solidFill>
                <a:effectLst>
                  <a:outerShdw blurRad="38100" dist="38100" dir="2700000" algn="tl">
                    <a:srgbClr val="000000">
                      <a:alpha val="43137"/>
                    </a:srgbClr>
                  </a:outerShdw>
                </a:effectLst>
                <a:latin typeface="Public Sans"/>
              </a:rPr>
              <a:t>Iridology Eye Chart</a:t>
            </a:r>
            <a:endParaRPr lang="en-IN" sz="2800" b="1" dirty="0">
              <a:solidFill>
                <a:schemeClr val="accent2">
                  <a:lumMod val="50000"/>
                </a:schemeClr>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BA9AB756-B959-4336-9C9B-494C591BD7ED}"/>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14</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20429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ris Recognition">
            <a:extLst>
              <a:ext uri="{FF2B5EF4-FFF2-40B4-BE49-F238E27FC236}">
                <a16:creationId xmlns:a16="http://schemas.microsoft.com/office/drawing/2014/main" id="{34E27628-C85A-462D-9452-169656492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837" y="2552700"/>
            <a:ext cx="2438400" cy="187642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VeriEye eye iris identification ...">
            <a:extLst>
              <a:ext uri="{FF2B5EF4-FFF2-40B4-BE49-F238E27FC236}">
                <a16:creationId xmlns:a16="http://schemas.microsoft.com/office/drawing/2014/main" id="{AD28F909-BC28-4F45-AB20-27881C9BCB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8" name="Picture 8" descr="Iridology - The Eye Guy">
            <a:extLst>
              <a:ext uri="{FF2B5EF4-FFF2-40B4-BE49-F238E27FC236}">
                <a16:creationId xmlns:a16="http://schemas.microsoft.com/office/drawing/2014/main" id="{72C00741-02E8-4408-A752-94BDA184E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606" y="809625"/>
            <a:ext cx="2390775" cy="19145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037027-AE6D-4BA5-9362-4408C50A2EAB}"/>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15</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229608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547D-6206-4677-9226-BC63942C20FA}"/>
              </a:ext>
            </a:extLst>
          </p:cNvPr>
          <p:cNvSpPr>
            <a:spLocks noGrp="1"/>
          </p:cNvSpPr>
          <p:nvPr>
            <p:ph type="title"/>
          </p:nvPr>
        </p:nvSpPr>
        <p:spPr/>
        <p:txBody>
          <a:bodyPr>
            <a:normAutofit fontScale="90000"/>
          </a:bodyPr>
          <a:lstStyle/>
          <a:p>
            <a:r>
              <a:rPr lang="en-US" dirty="0"/>
              <a:t>Overview of Pupil/Iris Ratio Determination</a:t>
            </a:r>
            <a:endParaRPr lang="en-IN" dirty="0"/>
          </a:p>
        </p:txBody>
      </p:sp>
      <p:sp>
        <p:nvSpPr>
          <p:cNvPr id="3" name="Content Placeholder 2">
            <a:extLst>
              <a:ext uri="{FF2B5EF4-FFF2-40B4-BE49-F238E27FC236}">
                <a16:creationId xmlns:a16="http://schemas.microsoft.com/office/drawing/2014/main" id="{3F5CAC43-4A45-4C91-9837-80890C90A749}"/>
              </a:ext>
            </a:extLst>
          </p:cNvPr>
          <p:cNvSpPr>
            <a:spLocks noGrp="1"/>
          </p:cNvSpPr>
          <p:nvPr>
            <p:ph idx="1"/>
          </p:nvPr>
        </p:nvSpPr>
        <p:spPr>
          <a:xfrm>
            <a:off x="628650" y="1311764"/>
            <a:ext cx="4708894" cy="3320959"/>
          </a:xfrm>
        </p:spPr>
        <p:txBody>
          <a:bodyPr>
            <a:normAutofit fontScale="70000" lnSpcReduction="20000"/>
          </a:bodyPr>
          <a:lstStyle/>
          <a:p>
            <a:pPr>
              <a:lnSpc>
                <a:spcPct val="120000"/>
              </a:lnSpc>
            </a:pPr>
            <a:r>
              <a:rPr lang="en-US" b="1" dirty="0"/>
              <a:t>What is the Pupil/Iris Ratio?</a:t>
            </a:r>
            <a:br>
              <a:rPr lang="en-US" dirty="0"/>
            </a:br>
            <a:r>
              <a:rPr lang="en-US" dirty="0">
                <a:solidFill>
                  <a:schemeClr val="accent4">
                    <a:lumMod val="50000"/>
                  </a:schemeClr>
                </a:solidFill>
              </a:rPr>
              <a:t>The </a:t>
            </a:r>
            <a:r>
              <a:rPr lang="en-US" b="1" dirty="0">
                <a:solidFill>
                  <a:schemeClr val="accent4">
                    <a:lumMod val="50000"/>
                  </a:schemeClr>
                </a:solidFill>
              </a:rPr>
              <a:t>pupil/iris ratio</a:t>
            </a:r>
            <a:r>
              <a:rPr lang="en-US" dirty="0">
                <a:solidFill>
                  <a:schemeClr val="accent4">
                    <a:lumMod val="50000"/>
                  </a:schemeClr>
                </a:solidFill>
              </a:rPr>
              <a:t> refers to the size relationship between the pupil (the central black part of the eye) and the surrounding iris (the colored part of the eye). It measures the diameter of the pupil in relation to the diameter of the iris.</a:t>
            </a:r>
          </a:p>
          <a:p>
            <a:pPr>
              <a:lnSpc>
                <a:spcPct val="120000"/>
              </a:lnSpc>
            </a:pPr>
            <a:r>
              <a:rPr lang="en-US" b="1" dirty="0"/>
              <a:t>Importance in Medical and Health Fields</a:t>
            </a:r>
            <a:br>
              <a:rPr lang="en-US" dirty="0"/>
            </a:br>
            <a:r>
              <a:rPr lang="en-US" dirty="0">
                <a:solidFill>
                  <a:schemeClr val="accent4">
                    <a:lumMod val="50000"/>
                  </a:schemeClr>
                </a:solidFill>
              </a:rPr>
              <a:t>Variations in the pupil/iris ratio can indicate different physiological and neurological conditions. Monitoring this ratio is used in diagnostic processes and medical evaluations.</a:t>
            </a:r>
          </a:p>
          <a:p>
            <a:pPr>
              <a:lnSpc>
                <a:spcPct val="120000"/>
              </a:lnSpc>
            </a:pPr>
            <a:endParaRPr lang="en-IN" dirty="0"/>
          </a:p>
        </p:txBody>
      </p:sp>
      <p:pic>
        <p:nvPicPr>
          <p:cNvPr id="3074" name="Picture 2" descr="Figure 4.1">
            <a:extLst>
              <a:ext uri="{FF2B5EF4-FFF2-40B4-BE49-F238E27FC236}">
                <a16:creationId xmlns:a16="http://schemas.microsoft.com/office/drawing/2014/main" id="{EDDC5DD2-2E2D-4C20-948F-4199CD170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453" y="1574062"/>
            <a:ext cx="3381375"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5D4B4E2-0301-4E27-A8F9-E63FBADE34ED}"/>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16</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032232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88B-DEA6-4984-BE30-464A64D2F346}"/>
              </a:ext>
            </a:extLst>
          </p:cNvPr>
          <p:cNvSpPr>
            <a:spLocks noGrp="1"/>
          </p:cNvSpPr>
          <p:nvPr>
            <p:ph type="title"/>
          </p:nvPr>
        </p:nvSpPr>
        <p:spPr/>
        <p:txBody>
          <a:bodyPr>
            <a:normAutofit fontScale="90000"/>
          </a:bodyPr>
          <a:lstStyle/>
          <a:p>
            <a:r>
              <a:rPr lang="en-US" dirty="0"/>
              <a:t>Applications of Pupil/Iris Ratio Determination</a:t>
            </a:r>
            <a:endParaRPr lang="en-IN" dirty="0"/>
          </a:p>
        </p:txBody>
      </p:sp>
      <p:sp>
        <p:nvSpPr>
          <p:cNvPr id="3" name="Content Placeholder 2">
            <a:extLst>
              <a:ext uri="{FF2B5EF4-FFF2-40B4-BE49-F238E27FC236}">
                <a16:creationId xmlns:a16="http://schemas.microsoft.com/office/drawing/2014/main" id="{52262DA9-97E7-46E6-9889-99FFA684F146}"/>
              </a:ext>
            </a:extLst>
          </p:cNvPr>
          <p:cNvSpPr>
            <a:spLocks noGrp="1"/>
          </p:cNvSpPr>
          <p:nvPr>
            <p:ph idx="1"/>
          </p:nvPr>
        </p:nvSpPr>
        <p:spPr/>
        <p:txBody>
          <a:bodyPr>
            <a:normAutofit lnSpcReduction="10000"/>
          </a:bodyPr>
          <a:lstStyle/>
          <a:p>
            <a:r>
              <a:rPr lang="en-US" b="1" dirty="0"/>
              <a:t>Medical Diagnostics</a:t>
            </a:r>
            <a:br>
              <a:rPr lang="en-US" dirty="0"/>
            </a:br>
            <a:r>
              <a:rPr lang="en-US" dirty="0"/>
              <a:t>The pupil/iris ratio is a valuable diagnostic tool for detecting conditions such as: </a:t>
            </a:r>
          </a:p>
          <a:p>
            <a:pPr lvl="1"/>
            <a:r>
              <a:rPr lang="en-US" b="1" dirty="0"/>
              <a:t>Neurological Disorders</a:t>
            </a:r>
            <a:r>
              <a:rPr lang="en-US" dirty="0"/>
              <a:t>: Abnormalities in the ratio may indicate neurological diseases like multiple sclerosis(tissue hardening), brain injury, or stroke.</a:t>
            </a:r>
          </a:p>
          <a:p>
            <a:pPr lvl="1"/>
            <a:r>
              <a:rPr lang="en-US" b="1" dirty="0"/>
              <a:t>Eye Health Monitoring</a:t>
            </a:r>
            <a:r>
              <a:rPr lang="en-US" dirty="0"/>
              <a:t>: The ratio can help in detecting eye diseases such as glaucoma and cataracts, as changes in the pupil size could be indicative of these conditions.</a:t>
            </a:r>
          </a:p>
          <a:p>
            <a:pPr lvl="1"/>
            <a:r>
              <a:rPr lang="en-US" b="1" dirty="0"/>
              <a:t>Autonomic Nervous System Testing</a:t>
            </a:r>
            <a:r>
              <a:rPr lang="en-US" dirty="0"/>
              <a:t>: Abnormal pupillary responses (too large or too small) are often linked to dysfunctions of the autonomic nervous system.</a:t>
            </a:r>
          </a:p>
          <a:p>
            <a:endParaRPr lang="en-IN" dirty="0"/>
          </a:p>
        </p:txBody>
      </p:sp>
      <p:sp>
        <p:nvSpPr>
          <p:cNvPr id="4" name="Slide Number Placeholder 3">
            <a:extLst>
              <a:ext uri="{FF2B5EF4-FFF2-40B4-BE49-F238E27FC236}">
                <a16:creationId xmlns:a16="http://schemas.microsoft.com/office/drawing/2014/main" id="{1E455F97-E9D0-4A15-AECF-098DE1F7E7FC}"/>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17</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037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719D-0BA6-493C-8B02-882A90A60DE8}"/>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145FDD0A-C6B0-43FB-8576-A8B099A833F9}"/>
              </a:ext>
            </a:extLst>
          </p:cNvPr>
          <p:cNvSpPr>
            <a:spLocks noGrp="1"/>
          </p:cNvSpPr>
          <p:nvPr>
            <p:ph idx="1"/>
          </p:nvPr>
        </p:nvSpPr>
        <p:spPr/>
        <p:txBody>
          <a:bodyPr>
            <a:normAutofit lnSpcReduction="10000"/>
          </a:bodyPr>
          <a:lstStyle/>
          <a:p>
            <a:pPr>
              <a:lnSpc>
                <a:spcPct val="120000"/>
              </a:lnSpc>
            </a:pPr>
            <a:r>
              <a:rPr lang="en-US" dirty="0"/>
              <a:t>Response to Medications</a:t>
            </a:r>
          </a:p>
          <a:p>
            <a:pPr lvl="1">
              <a:lnSpc>
                <a:spcPct val="120000"/>
              </a:lnSpc>
            </a:pPr>
            <a:r>
              <a:rPr lang="en-US" dirty="0"/>
              <a:t>The pupil/iris ratio can be monitored to assess how certain medications affect the body, especially those that influence the nervous system.</a:t>
            </a:r>
          </a:p>
          <a:p>
            <a:pPr>
              <a:lnSpc>
                <a:spcPct val="120000"/>
              </a:lnSpc>
            </a:pPr>
            <a:r>
              <a:rPr lang="en-US" dirty="0"/>
              <a:t>Psychological and Emotional Analysis </a:t>
            </a:r>
          </a:p>
          <a:p>
            <a:pPr lvl="1">
              <a:lnSpc>
                <a:spcPct val="120000"/>
              </a:lnSpc>
            </a:pPr>
            <a:r>
              <a:rPr lang="en-US" dirty="0"/>
              <a:t>Pupil dilation is linked to emotional states such as fear, arousal, or cognitive workload. By monitoring the pupil/iris ratio, it’s possible to infer the emotional or psychological state of an individual.</a:t>
            </a:r>
            <a:endParaRPr lang="en-IN" dirty="0"/>
          </a:p>
        </p:txBody>
      </p:sp>
      <p:sp>
        <p:nvSpPr>
          <p:cNvPr id="4" name="Slide Number Placeholder 3">
            <a:extLst>
              <a:ext uri="{FF2B5EF4-FFF2-40B4-BE49-F238E27FC236}">
                <a16:creationId xmlns:a16="http://schemas.microsoft.com/office/drawing/2014/main" id="{0EBDA9F6-A799-46CB-922B-D4C91B619E6D}"/>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18</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5432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719D-0BA6-493C-8B02-882A90A60DE8}"/>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145FDD0A-C6B0-43FB-8576-A8B099A833F9}"/>
              </a:ext>
            </a:extLst>
          </p:cNvPr>
          <p:cNvSpPr>
            <a:spLocks noGrp="1"/>
          </p:cNvSpPr>
          <p:nvPr>
            <p:ph idx="1"/>
          </p:nvPr>
        </p:nvSpPr>
        <p:spPr/>
        <p:txBody>
          <a:bodyPr>
            <a:normAutofit/>
          </a:bodyPr>
          <a:lstStyle/>
          <a:p>
            <a:pPr>
              <a:lnSpc>
                <a:spcPct val="120000"/>
              </a:lnSpc>
            </a:pPr>
            <a:r>
              <a:rPr lang="en-US" dirty="0"/>
              <a:t>Fatigue and Alertness Monitoring</a:t>
            </a:r>
          </a:p>
          <a:p>
            <a:pPr lvl="1">
              <a:lnSpc>
                <a:spcPct val="120000"/>
              </a:lnSpc>
            </a:pPr>
            <a:r>
              <a:rPr lang="en-US" dirty="0"/>
              <a:t>Changes in the pupil/iris ratio can indicate levels of fatigue or alertness. </a:t>
            </a:r>
          </a:p>
          <a:p>
            <a:pPr lvl="1">
              <a:lnSpc>
                <a:spcPct val="120000"/>
              </a:lnSpc>
            </a:pPr>
            <a:r>
              <a:rPr lang="en-US" dirty="0"/>
              <a:t>For instance:</a:t>
            </a:r>
          </a:p>
          <a:p>
            <a:pPr lvl="2">
              <a:lnSpc>
                <a:spcPct val="120000"/>
              </a:lnSpc>
            </a:pPr>
            <a:r>
              <a:rPr lang="en-US" dirty="0"/>
              <a:t>Pupil Dilation: Associated with increased alertness or a fight-or-flight response.</a:t>
            </a:r>
          </a:p>
          <a:p>
            <a:pPr lvl="2">
              <a:lnSpc>
                <a:spcPct val="120000"/>
              </a:lnSpc>
            </a:pPr>
            <a:r>
              <a:rPr lang="en-US" dirty="0"/>
              <a:t>Pupil Constriction: Can suggest drowsiness or decreased cognitive function. This has applications in fields such as driver safety and workplace performance.</a:t>
            </a:r>
          </a:p>
          <a:p>
            <a:pPr>
              <a:lnSpc>
                <a:spcPct val="120000"/>
              </a:lnSpc>
            </a:pPr>
            <a:endParaRPr lang="en-IN" sz="2000" dirty="0"/>
          </a:p>
        </p:txBody>
      </p:sp>
      <p:sp>
        <p:nvSpPr>
          <p:cNvPr id="4" name="Slide Number Placeholder 3">
            <a:extLst>
              <a:ext uri="{FF2B5EF4-FFF2-40B4-BE49-F238E27FC236}">
                <a16:creationId xmlns:a16="http://schemas.microsoft.com/office/drawing/2014/main" id="{0EBDA9F6-A799-46CB-922B-D4C91B619E6D}"/>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19</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250419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0C8E-575F-447A-A0C6-492806256F64}"/>
              </a:ext>
            </a:extLst>
          </p:cNvPr>
          <p:cNvSpPr>
            <a:spLocks noGrp="1"/>
          </p:cNvSpPr>
          <p:nvPr>
            <p:ph type="title"/>
          </p:nvPr>
        </p:nvSpPr>
        <p:spPr/>
        <p:txBody>
          <a:bodyPr>
            <a:normAutofit fontScale="90000"/>
          </a:bodyPr>
          <a:lstStyle/>
          <a:p>
            <a:r>
              <a:rPr lang="en-US" sz="2800" dirty="0">
                <a:latin typeface="Times New Roman" pitchFamily="18" charset="0"/>
                <a:cs typeface="Times New Roman" pitchFamily="18" charset="0"/>
              </a:rPr>
              <a:t>Comparison of Various Biometric Modalities</a:t>
            </a:r>
            <a:endParaRPr lang="en-IN" dirty="0"/>
          </a:p>
        </p:txBody>
      </p:sp>
      <p:sp>
        <p:nvSpPr>
          <p:cNvPr id="4" name="Slide Number Placeholder 3">
            <a:extLst>
              <a:ext uri="{FF2B5EF4-FFF2-40B4-BE49-F238E27FC236}">
                <a16:creationId xmlns:a16="http://schemas.microsoft.com/office/drawing/2014/main" id="{F06C0BF8-A943-44AC-8F4F-7BB2F02C28E3}"/>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a:t>
            </a:fld>
            <a:endParaRPr lang="en-IN" kern="1200">
              <a:solidFill>
                <a:prstClr val="black">
                  <a:tint val="75000"/>
                </a:prstClr>
              </a:solidFill>
              <a:latin typeface="Calibri" panose="020F0502020204030204"/>
              <a:ea typeface="+mn-ea"/>
              <a:cs typeface="+mn-cs"/>
            </a:endParaRPr>
          </a:p>
        </p:txBody>
      </p:sp>
      <p:pic>
        <p:nvPicPr>
          <p:cNvPr id="6" name="Picture 5">
            <a:extLst>
              <a:ext uri="{FF2B5EF4-FFF2-40B4-BE49-F238E27FC236}">
                <a16:creationId xmlns:a16="http://schemas.microsoft.com/office/drawing/2014/main" id="{C58C6112-299B-4951-B3F3-11310544FCA4}"/>
              </a:ext>
            </a:extLst>
          </p:cNvPr>
          <p:cNvPicPr>
            <a:picLocks noChangeAspect="1"/>
          </p:cNvPicPr>
          <p:nvPr/>
        </p:nvPicPr>
        <p:blipFill>
          <a:blip r:embed="rId2"/>
          <a:stretch>
            <a:fillRect/>
          </a:stretch>
        </p:blipFill>
        <p:spPr>
          <a:xfrm>
            <a:off x="2157672" y="1296807"/>
            <a:ext cx="4828655" cy="3558705"/>
          </a:xfrm>
          <a:prstGeom prst="rect">
            <a:avLst/>
          </a:prstGeom>
        </p:spPr>
      </p:pic>
    </p:spTree>
    <p:extLst>
      <p:ext uri="{BB962C8B-B14F-4D97-AF65-F5344CB8AC3E}">
        <p14:creationId xmlns:p14="http://schemas.microsoft.com/office/powerpoint/2010/main" val="857380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15683-B356-4E4F-9C44-8A5634A083D5}"/>
              </a:ext>
            </a:extLst>
          </p:cNvPr>
          <p:cNvSpPr>
            <a:spLocks noGrp="1"/>
          </p:cNvSpPr>
          <p:nvPr>
            <p:ph type="title"/>
          </p:nvPr>
        </p:nvSpPr>
        <p:spPr/>
        <p:txBody>
          <a:bodyPr>
            <a:normAutofit fontScale="90000"/>
          </a:bodyPr>
          <a:lstStyle/>
          <a:p>
            <a:r>
              <a:rPr lang="en-US" dirty="0">
                <a:solidFill>
                  <a:srgbClr val="002060"/>
                </a:solidFill>
              </a:rPr>
              <a:t>Cardiac Health Link</a:t>
            </a:r>
            <a:endParaRPr lang="en-IN" dirty="0">
              <a:solidFill>
                <a:srgbClr val="002060"/>
              </a:solidFill>
            </a:endParaRPr>
          </a:p>
        </p:txBody>
      </p:sp>
      <p:sp>
        <p:nvSpPr>
          <p:cNvPr id="3" name="Content Placeholder 2">
            <a:extLst>
              <a:ext uri="{FF2B5EF4-FFF2-40B4-BE49-F238E27FC236}">
                <a16:creationId xmlns:a16="http://schemas.microsoft.com/office/drawing/2014/main" id="{FFE26C4D-C9A9-4BEF-B943-9B0209746DA2}"/>
              </a:ext>
            </a:extLst>
          </p:cNvPr>
          <p:cNvSpPr>
            <a:spLocks noGrp="1"/>
          </p:cNvSpPr>
          <p:nvPr>
            <p:ph idx="1"/>
          </p:nvPr>
        </p:nvSpPr>
        <p:spPr/>
        <p:txBody>
          <a:bodyPr/>
          <a:lstStyle/>
          <a:p>
            <a:r>
              <a:rPr lang="en-US" dirty="0">
                <a:solidFill>
                  <a:schemeClr val="accent4">
                    <a:lumMod val="50000"/>
                  </a:schemeClr>
                </a:solidFill>
              </a:rPr>
              <a:t>Changes in the autonomic nervous system, which controls the heart, can affect the size of the pupil. </a:t>
            </a:r>
          </a:p>
          <a:p>
            <a:r>
              <a:rPr lang="en-US" dirty="0">
                <a:solidFill>
                  <a:schemeClr val="accent4">
                    <a:lumMod val="50000"/>
                  </a:schemeClr>
                </a:solidFill>
              </a:rPr>
              <a:t>By analyzing the pupil/iris ratio, we can gather insights into heart-related conditions. </a:t>
            </a:r>
          </a:p>
          <a:p>
            <a:r>
              <a:rPr lang="en-US" dirty="0">
                <a:solidFill>
                  <a:schemeClr val="accent4">
                    <a:lumMod val="50000"/>
                  </a:schemeClr>
                </a:solidFill>
              </a:rPr>
              <a:t>Specifically, abnormal pupil reactions can indicate problems with blood circulation, heart rate regulation, or overall cardiovascular health.</a:t>
            </a:r>
            <a:endParaRPr lang="en-IN" dirty="0">
              <a:solidFill>
                <a:schemeClr val="accent4">
                  <a:lumMod val="50000"/>
                </a:schemeClr>
              </a:solidFill>
            </a:endParaRPr>
          </a:p>
        </p:txBody>
      </p:sp>
      <p:sp>
        <p:nvSpPr>
          <p:cNvPr id="4" name="Slide Number Placeholder 3">
            <a:extLst>
              <a:ext uri="{FF2B5EF4-FFF2-40B4-BE49-F238E27FC236}">
                <a16:creationId xmlns:a16="http://schemas.microsoft.com/office/drawing/2014/main" id="{7C2CB74F-871A-4BB9-B13D-2B61E7562569}"/>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20</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75262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E22D8-E28C-479F-AED2-12BF61E8128F}"/>
              </a:ext>
            </a:extLst>
          </p:cNvPr>
          <p:cNvSpPr>
            <a:spLocks noGrp="1"/>
          </p:cNvSpPr>
          <p:nvPr>
            <p:ph type="title"/>
          </p:nvPr>
        </p:nvSpPr>
        <p:spPr/>
        <p:txBody>
          <a:bodyPr>
            <a:normAutofit fontScale="90000"/>
          </a:bodyPr>
          <a:lstStyle/>
          <a:p>
            <a:r>
              <a:rPr lang="en-US" dirty="0"/>
              <a:t>Pupil Dilation Response to Cardiac Events</a:t>
            </a:r>
            <a:endParaRPr lang="en-IN" dirty="0"/>
          </a:p>
        </p:txBody>
      </p:sp>
      <p:sp>
        <p:nvSpPr>
          <p:cNvPr id="3" name="Content Placeholder 2">
            <a:extLst>
              <a:ext uri="{FF2B5EF4-FFF2-40B4-BE49-F238E27FC236}">
                <a16:creationId xmlns:a16="http://schemas.microsoft.com/office/drawing/2014/main" id="{6B8205C4-6A7B-451B-A4DD-6A87AC7AF5E3}"/>
              </a:ext>
            </a:extLst>
          </p:cNvPr>
          <p:cNvSpPr>
            <a:spLocks noGrp="1"/>
          </p:cNvSpPr>
          <p:nvPr>
            <p:ph idx="1"/>
          </p:nvPr>
        </p:nvSpPr>
        <p:spPr/>
        <p:txBody>
          <a:bodyPr>
            <a:normAutofit fontScale="77500" lnSpcReduction="20000"/>
          </a:bodyPr>
          <a:lstStyle/>
          <a:p>
            <a:pPr>
              <a:lnSpc>
                <a:spcPct val="110000"/>
              </a:lnSpc>
            </a:pPr>
            <a:r>
              <a:rPr lang="en-US" b="1" dirty="0"/>
              <a:t>Pupil dilation</a:t>
            </a:r>
            <a:r>
              <a:rPr lang="en-US" dirty="0"/>
              <a:t> is a known marker of acute cardiac events, such as myocardial infarctions (heart attacks). During a cardiac emergency, the body goes into a stress mode, triggering sympathetic nervous system activation, which dilates the pupils.</a:t>
            </a:r>
          </a:p>
          <a:p>
            <a:pPr>
              <a:lnSpc>
                <a:spcPct val="110000"/>
              </a:lnSpc>
            </a:pPr>
            <a:r>
              <a:rPr lang="en-US" b="1" dirty="0"/>
              <a:t>How It's Measured</a:t>
            </a:r>
            <a:r>
              <a:rPr lang="en-US" dirty="0"/>
              <a:t>: During or following an acute cardiac event, clinicians can observe an </a:t>
            </a:r>
            <a:r>
              <a:rPr lang="en-US" dirty="0">
                <a:solidFill>
                  <a:srgbClr val="FF0000"/>
                </a:solidFill>
              </a:rPr>
              <a:t>abnormally high pupil/iris ratio </a:t>
            </a:r>
            <a:r>
              <a:rPr lang="en-US" dirty="0"/>
              <a:t>due to the dilation of the pupil. In patients who experience cardiac arrest or severe arrhythmias, this dilation is often a sign of extreme autonomic nervous system dysfunction.</a:t>
            </a:r>
          </a:p>
          <a:p>
            <a:pPr>
              <a:lnSpc>
                <a:spcPct val="110000"/>
              </a:lnSpc>
            </a:pPr>
            <a:r>
              <a:rPr lang="en-US" b="1" dirty="0"/>
              <a:t>When It Occurs</a:t>
            </a:r>
            <a:r>
              <a:rPr lang="en-US" dirty="0"/>
              <a:t>: This ratio increase is typically seen in the </a:t>
            </a:r>
            <a:r>
              <a:rPr lang="en-US" dirty="0">
                <a:solidFill>
                  <a:srgbClr val="C00000"/>
                </a:solidFill>
              </a:rPr>
              <a:t>moments during or immediately after a heart attack or major cardiovascular event</a:t>
            </a:r>
            <a:r>
              <a:rPr lang="en-US" dirty="0"/>
              <a:t>.</a:t>
            </a:r>
            <a:endParaRPr lang="en-IN" dirty="0"/>
          </a:p>
        </p:txBody>
      </p:sp>
      <p:sp>
        <p:nvSpPr>
          <p:cNvPr id="4" name="Slide Number Placeholder 3">
            <a:extLst>
              <a:ext uri="{FF2B5EF4-FFF2-40B4-BE49-F238E27FC236}">
                <a16:creationId xmlns:a16="http://schemas.microsoft.com/office/drawing/2014/main" id="{4C59B4E9-0B54-469B-9522-6FD0F68953F9}"/>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21</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93903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8D5D-1565-43FA-8F4C-7D5A0FA2D07B}"/>
              </a:ext>
            </a:extLst>
          </p:cNvPr>
          <p:cNvSpPr>
            <a:spLocks noGrp="1"/>
          </p:cNvSpPr>
          <p:nvPr>
            <p:ph type="title"/>
          </p:nvPr>
        </p:nvSpPr>
        <p:spPr/>
        <p:txBody>
          <a:bodyPr>
            <a:noAutofit/>
          </a:bodyPr>
          <a:lstStyle/>
          <a:p>
            <a:r>
              <a:rPr lang="en-US" sz="1600" dirty="0"/>
              <a:t>When Should Pupil/Iris Ratio Monitoring Be Conducted for Cardiac Health?</a:t>
            </a:r>
            <a:endParaRPr lang="en-IN" sz="2000" dirty="0"/>
          </a:p>
        </p:txBody>
      </p:sp>
      <p:sp>
        <p:nvSpPr>
          <p:cNvPr id="3" name="Content Placeholder 2">
            <a:extLst>
              <a:ext uri="{FF2B5EF4-FFF2-40B4-BE49-F238E27FC236}">
                <a16:creationId xmlns:a16="http://schemas.microsoft.com/office/drawing/2014/main" id="{965594B9-330C-4C4E-9E0D-3B88454C93BA}"/>
              </a:ext>
            </a:extLst>
          </p:cNvPr>
          <p:cNvSpPr>
            <a:spLocks noGrp="1"/>
          </p:cNvSpPr>
          <p:nvPr>
            <p:ph idx="1"/>
          </p:nvPr>
        </p:nvSpPr>
        <p:spPr/>
        <p:txBody>
          <a:bodyPr>
            <a:normAutofit/>
          </a:bodyPr>
          <a:lstStyle/>
          <a:p>
            <a:r>
              <a:rPr lang="en-US" b="1" dirty="0"/>
              <a:t>Routine Cardiovascular Check-Ups</a:t>
            </a:r>
            <a:br>
              <a:rPr lang="en-US" dirty="0"/>
            </a:br>
            <a:r>
              <a:rPr lang="en-US" dirty="0"/>
              <a:t>In patients with a history of cardiovascular problems or those at high risk (e.g., hypertension, diabetes, family history of heart disease), pupil/iris ratio monitoring can be a non-invasive method for detecting early signs of heart issues.</a:t>
            </a:r>
          </a:p>
          <a:p>
            <a:pPr lvl="1"/>
            <a:r>
              <a:rPr lang="en-US" b="1" dirty="0"/>
              <a:t>During Regular Exams</a:t>
            </a:r>
            <a:r>
              <a:rPr lang="en-US" dirty="0"/>
              <a:t>: A simple pupil/iris ratio test can be done as part of an annual physical or cardiovascular check-up to monitor autonomic nervous system health.</a:t>
            </a:r>
          </a:p>
          <a:p>
            <a:endParaRPr lang="en-IN" dirty="0"/>
          </a:p>
        </p:txBody>
      </p:sp>
      <p:sp>
        <p:nvSpPr>
          <p:cNvPr id="4" name="Slide Number Placeholder 3">
            <a:extLst>
              <a:ext uri="{FF2B5EF4-FFF2-40B4-BE49-F238E27FC236}">
                <a16:creationId xmlns:a16="http://schemas.microsoft.com/office/drawing/2014/main" id="{26BCF582-7CB0-4B39-911A-525CB20934EF}"/>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22</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988960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B6D0-F260-49B2-BA85-553E7983B667}"/>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9DD010A7-D64D-4FC5-91D2-3AA8E966EAA1}"/>
              </a:ext>
            </a:extLst>
          </p:cNvPr>
          <p:cNvSpPr>
            <a:spLocks noGrp="1"/>
          </p:cNvSpPr>
          <p:nvPr>
            <p:ph idx="1"/>
          </p:nvPr>
        </p:nvSpPr>
        <p:spPr/>
        <p:txBody>
          <a:bodyPr>
            <a:normAutofit fontScale="92500" lnSpcReduction="10000"/>
          </a:bodyPr>
          <a:lstStyle/>
          <a:p>
            <a:pPr>
              <a:lnSpc>
                <a:spcPct val="110000"/>
              </a:lnSpc>
            </a:pPr>
            <a:r>
              <a:rPr lang="en-US" b="1" dirty="0"/>
              <a:t>Post-Cardiac Event Monitoring</a:t>
            </a:r>
            <a:br>
              <a:rPr lang="en-US" dirty="0"/>
            </a:br>
            <a:r>
              <a:rPr lang="en-US" dirty="0"/>
              <a:t>After a heart attack, stroke, or other major cardiovascular event, monitoring the pupil/iris ratio can provide information about autonomic nervous system recovery and overall heart function.</a:t>
            </a:r>
          </a:p>
          <a:p>
            <a:pPr lvl="1">
              <a:lnSpc>
                <a:spcPct val="110000"/>
              </a:lnSpc>
            </a:pPr>
            <a:r>
              <a:rPr lang="en-US" sz="1800" b="1" dirty="0"/>
              <a:t>During Rehabilitation</a:t>
            </a:r>
            <a:r>
              <a:rPr lang="en-US" sz="1800" dirty="0"/>
              <a:t>: Pupillary response can be measured during cardiac rehabilitation to assess recovery progress and the effectiveness of treatments.</a:t>
            </a:r>
          </a:p>
          <a:p>
            <a:pPr lvl="1">
              <a:lnSpc>
                <a:spcPct val="110000"/>
              </a:lnSpc>
            </a:pPr>
            <a:r>
              <a:rPr lang="en-US" sz="1800" b="1" dirty="0"/>
              <a:t>After Surgery</a:t>
            </a:r>
            <a:r>
              <a:rPr lang="en-US" sz="1800" dirty="0"/>
              <a:t>: Patients who undergo cardiac surgeries, like bypass or valve replacement, can have their pupil/iris ratio monitored post-operatively to detect any disruptions in autonomic function related to the heart.</a:t>
            </a:r>
            <a:endParaRPr lang="en-IN" sz="1800" dirty="0"/>
          </a:p>
        </p:txBody>
      </p:sp>
      <p:sp>
        <p:nvSpPr>
          <p:cNvPr id="4" name="Slide Number Placeholder 3">
            <a:extLst>
              <a:ext uri="{FF2B5EF4-FFF2-40B4-BE49-F238E27FC236}">
                <a16:creationId xmlns:a16="http://schemas.microsoft.com/office/drawing/2014/main" id="{137ED9E5-5DF6-4CC6-82B1-67A3C5EA8F70}"/>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23</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57434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9D57-E707-41AD-BCF1-BDE755DDDC78}"/>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69F4D1A5-57F9-4057-9CE6-6405BC0A2373}"/>
              </a:ext>
            </a:extLst>
          </p:cNvPr>
          <p:cNvSpPr>
            <a:spLocks noGrp="1"/>
          </p:cNvSpPr>
          <p:nvPr>
            <p:ph idx="1"/>
          </p:nvPr>
        </p:nvSpPr>
        <p:spPr/>
        <p:txBody>
          <a:bodyPr/>
          <a:lstStyle/>
          <a:p>
            <a:pPr>
              <a:lnSpc>
                <a:spcPct val="100000"/>
              </a:lnSpc>
            </a:pPr>
            <a:r>
              <a:rPr lang="en-US" b="1" dirty="0"/>
              <a:t>Continuous Monitoring for High-Risk Patients</a:t>
            </a:r>
            <a:br>
              <a:rPr lang="en-US" dirty="0"/>
            </a:br>
            <a:r>
              <a:rPr lang="en-US" dirty="0" err="1"/>
              <a:t>Patients</a:t>
            </a:r>
            <a:r>
              <a:rPr lang="en-US" dirty="0"/>
              <a:t> with chronic cardiovascular conditions like </a:t>
            </a:r>
            <a:r>
              <a:rPr lang="en-US" b="1" dirty="0"/>
              <a:t>heart failure</a:t>
            </a:r>
            <a:r>
              <a:rPr lang="en-US" dirty="0"/>
              <a:t> or </a:t>
            </a:r>
            <a:r>
              <a:rPr lang="en-US" b="1" dirty="0"/>
              <a:t>arrhythmias</a:t>
            </a:r>
            <a:r>
              <a:rPr lang="en-US" dirty="0"/>
              <a:t> can benefit from ongoing monitoring of their pupil/iris ratio.</a:t>
            </a:r>
          </a:p>
          <a:p>
            <a:pPr lvl="1">
              <a:lnSpc>
                <a:spcPct val="100000"/>
              </a:lnSpc>
            </a:pPr>
            <a:r>
              <a:rPr lang="en-US" b="1" dirty="0"/>
              <a:t>Remote Monitoring</a:t>
            </a:r>
            <a:r>
              <a:rPr lang="en-US" dirty="0"/>
              <a:t>: Wearable technology that tracks the pupil/iris ratio could be used to continuously monitor these patients and alert healthcare providers to abnormal patterns that might indicate worsening cardiac health.</a:t>
            </a:r>
          </a:p>
          <a:p>
            <a:pPr>
              <a:lnSpc>
                <a:spcPct val="100000"/>
              </a:lnSpc>
            </a:pPr>
            <a:endParaRPr lang="en-IN" dirty="0"/>
          </a:p>
        </p:txBody>
      </p:sp>
      <p:sp>
        <p:nvSpPr>
          <p:cNvPr id="4" name="Slide Number Placeholder 3">
            <a:extLst>
              <a:ext uri="{FF2B5EF4-FFF2-40B4-BE49-F238E27FC236}">
                <a16:creationId xmlns:a16="http://schemas.microsoft.com/office/drawing/2014/main" id="{A4498868-085F-462D-9C24-E7B93D05E558}"/>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24</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51738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C998-BBBA-4D11-8316-229B27A59D16}"/>
              </a:ext>
            </a:extLst>
          </p:cNvPr>
          <p:cNvSpPr>
            <a:spLocks noGrp="1"/>
          </p:cNvSpPr>
          <p:nvPr>
            <p:ph type="title"/>
          </p:nvPr>
        </p:nvSpPr>
        <p:spPr/>
        <p:txBody>
          <a:bodyPr>
            <a:normAutofit fontScale="90000"/>
          </a:bodyPr>
          <a:lstStyle/>
          <a:p>
            <a:r>
              <a:rPr lang="en-US" sz="2000" dirty="0"/>
              <a:t>What Can Abnormal Pupil/Iris Ratios Indicate About Cardiac Health?</a:t>
            </a:r>
            <a:endParaRPr lang="en-IN" dirty="0"/>
          </a:p>
        </p:txBody>
      </p:sp>
      <p:sp>
        <p:nvSpPr>
          <p:cNvPr id="3" name="Content Placeholder 2">
            <a:extLst>
              <a:ext uri="{FF2B5EF4-FFF2-40B4-BE49-F238E27FC236}">
                <a16:creationId xmlns:a16="http://schemas.microsoft.com/office/drawing/2014/main" id="{0B5ABC2E-D498-4755-9A44-F7335BB128FA}"/>
              </a:ext>
            </a:extLst>
          </p:cNvPr>
          <p:cNvSpPr>
            <a:spLocks noGrp="1"/>
          </p:cNvSpPr>
          <p:nvPr>
            <p:ph idx="1"/>
          </p:nvPr>
        </p:nvSpPr>
        <p:spPr/>
        <p:txBody>
          <a:bodyPr>
            <a:normAutofit lnSpcReduction="10000"/>
          </a:bodyPr>
          <a:lstStyle/>
          <a:p>
            <a:pPr>
              <a:lnSpc>
                <a:spcPct val="100000"/>
              </a:lnSpc>
            </a:pPr>
            <a:r>
              <a:rPr lang="en-US" b="1" dirty="0"/>
              <a:t>Hypertension (High Blood Pressure)</a:t>
            </a:r>
            <a:br>
              <a:rPr lang="en-US" dirty="0"/>
            </a:br>
            <a:r>
              <a:rPr lang="en-US" dirty="0"/>
              <a:t>Patients with hypertension often exhibit an </a:t>
            </a:r>
            <a:r>
              <a:rPr lang="en-US" b="1" dirty="0"/>
              <a:t>enlarged pupil/iris ratio</a:t>
            </a:r>
            <a:r>
              <a:rPr lang="en-US" dirty="0"/>
              <a:t>, as the sympathetic nervous system tends to be overactive, leading to pupil dilation. This could serve as an early warning sign of hypertension-related damage to the cardiovascular system.</a:t>
            </a:r>
          </a:p>
          <a:p>
            <a:pPr lvl="1">
              <a:lnSpc>
                <a:spcPct val="100000"/>
              </a:lnSpc>
            </a:pPr>
            <a:r>
              <a:rPr lang="en-US" b="1" dirty="0"/>
              <a:t>Example</a:t>
            </a:r>
            <a:r>
              <a:rPr lang="en-US" dirty="0"/>
              <a:t>: Studies have shown that individuals with </a:t>
            </a:r>
            <a:r>
              <a:rPr lang="en-US" dirty="0">
                <a:solidFill>
                  <a:srgbClr val="0070C0"/>
                </a:solidFill>
              </a:rPr>
              <a:t>chronic high blood pressure tend to have larger-than-average pupils </a:t>
            </a:r>
            <a:r>
              <a:rPr lang="en-US" dirty="0"/>
              <a:t>when compared to healthy individuals, indicating heightened sympathetic activity.</a:t>
            </a:r>
            <a:endParaRPr lang="en-IN" dirty="0"/>
          </a:p>
        </p:txBody>
      </p:sp>
      <p:sp>
        <p:nvSpPr>
          <p:cNvPr id="4" name="Slide Number Placeholder 3">
            <a:extLst>
              <a:ext uri="{FF2B5EF4-FFF2-40B4-BE49-F238E27FC236}">
                <a16:creationId xmlns:a16="http://schemas.microsoft.com/office/drawing/2014/main" id="{0B2E476E-E338-4F28-BCAA-6528C335FF91}"/>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25</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16577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390F-53AF-49C0-AD6C-B036A9962A00}"/>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07E7D4D9-03B2-442B-A01A-2EEF8A36F274}"/>
              </a:ext>
            </a:extLst>
          </p:cNvPr>
          <p:cNvSpPr>
            <a:spLocks noGrp="1"/>
          </p:cNvSpPr>
          <p:nvPr>
            <p:ph idx="1"/>
          </p:nvPr>
        </p:nvSpPr>
        <p:spPr>
          <a:xfrm>
            <a:off x="628650" y="1311764"/>
            <a:ext cx="5468039" cy="3320959"/>
          </a:xfrm>
        </p:spPr>
        <p:txBody>
          <a:bodyPr>
            <a:normAutofit fontScale="85000" lnSpcReduction="10000"/>
          </a:bodyPr>
          <a:lstStyle/>
          <a:p>
            <a:pPr>
              <a:lnSpc>
                <a:spcPct val="100000"/>
              </a:lnSpc>
            </a:pPr>
            <a:r>
              <a:rPr lang="en-US" b="1" dirty="0"/>
              <a:t>Autonomic Dysfunction in Diabetic Patients</a:t>
            </a:r>
            <a:br>
              <a:rPr lang="en-US" dirty="0"/>
            </a:br>
            <a:r>
              <a:rPr lang="en-US" dirty="0"/>
              <a:t>Diabetic patients, especially those with poorly controlled diabetes, are at higher risk for </a:t>
            </a:r>
            <a:r>
              <a:rPr lang="en-US" b="1" dirty="0"/>
              <a:t>cardiac autonomic neuropathy</a:t>
            </a:r>
            <a:r>
              <a:rPr lang="en-US" dirty="0"/>
              <a:t>, which disrupts the regulation of both heart rate and pupil size. An </a:t>
            </a:r>
            <a:r>
              <a:rPr lang="en-US" b="1" dirty="0"/>
              <a:t>abnormally high pupil/iris ratio</a:t>
            </a:r>
            <a:r>
              <a:rPr lang="en-US" dirty="0"/>
              <a:t> in diabetic patients can indicate the presence of this dangerous complication.</a:t>
            </a:r>
          </a:p>
          <a:p>
            <a:pPr lvl="1">
              <a:lnSpc>
                <a:spcPct val="100000"/>
              </a:lnSpc>
            </a:pPr>
            <a:r>
              <a:rPr lang="en-US" b="1" dirty="0"/>
              <a:t>Why It Happens</a:t>
            </a:r>
            <a:r>
              <a:rPr lang="en-US" dirty="0"/>
              <a:t>: Diabetes can damage the nerves that regulate both the pupil and the heart, leading to autonomic imbalance, which presents as an abnormal ratio and heart irregularities.</a:t>
            </a:r>
            <a:endParaRPr lang="en-IN" dirty="0"/>
          </a:p>
        </p:txBody>
      </p:sp>
      <p:sp>
        <p:nvSpPr>
          <p:cNvPr id="4" name="Slide Number Placeholder 3">
            <a:extLst>
              <a:ext uri="{FF2B5EF4-FFF2-40B4-BE49-F238E27FC236}">
                <a16:creationId xmlns:a16="http://schemas.microsoft.com/office/drawing/2014/main" id="{6B935463-48A5-4CA1-881D-510EB41BDFDA}"/>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26</a:t>
            </a:fld>
            <a:endParaRPr lang="en-IN" kern="1200">
              <a:solidFill>
                <a:prstClr val="black">
                  <a:tint val="75000"/>
                </a:prstClr>
              </a:solidFill>
              <a:latin typeface="Calibri" panose="020F0502020204030204"/>
              <a:ea typeface="+mn-ea"/>
              <a:cs typeface="+mn-cs"/>
            </a:endParaRPr>
          </a:p>
        </p:txBody>
      </p:sp>
      <p:grpSp>
        <p:nvGrpSpPr>
          <p:cNvPr id="8" name="Group 7">
            <a:extLst>
              <a:ext uri="{FF2B5EF4-FFF2-40B4-BE49-F238E27FC236}">
                <a16:creationId xmlns:a16="http://schemas.microsoft.com/office/drawing/2014/main" id="{D834BC4C-58DD-4855-98DD-4BAADF66BB15}"/>
              </a:ext>
            </a:extLst>
          </p:cNvPr>
          <p:cNvGrpSpPr/>
          <p:nvPr/>
        </p:nvGrpSpPr>
        <p:grpSpPr>
          <a:xfrm>
            <a:off x="6096689" y="722312"/>
            <a:ext cx="2819794" cy="2591162"/>
            <a:chOff x="6096689" y="722312"/>
            <a:chExt cx="2819794" cy="2591162"/>
          </a:xfrm>
        </p:grpSpPr>
        <p:pic>
          <p:nvPicPr>
            <p:cNvPr id="5" name="Picture 4">
              <a:extLst>
                <a:ext uri="{FF2B5EF4-FFF2-40B4-BE49-F238E27FC236}">
                  <a16:creationId xmlns:a16="http://schemas.microsoft.com/office/drawing/2014/main" id="{2D911DC0-3505-4B4D-ABD0-4B345F2F8CD0}"/>
                </a:ext>
              </a:extLst>
            </p:cNvPr>
            <p:cNvPicPr>
              <a:picLocks noChangeAspect="1"/>
            </p:cNvPicPr>
            <p:nvPr/>
          </p:nvPicPr>
          <p:blipFill>
            <a:blip r:embed="rId2"/>
            <a:stretch>
              <a:fillRect/>
            </a:stretch>
          </p:blipFill>
          <p:spPr>
            <a:xfrm>
              <a:off x="6096689" y="722312"/>
              <a:ext cx="2819794" cy="2591162"/>
            </a:xfrm>
            <a:prstGeom prst="rect">
              <a:avLst/>
            </a:prstGeom>
          </p:spPr>
        </p:pic>
        <p:sp>
          <p:nvSpPr>
            <p:cNvPr id="6" name="Oval 5">
              <a:extLst>
                <a:ext uri="{FF2B5EF4-FFF2-40B4-BE49-F238E27FC236}">
                  <a16:creationId xmlns:a16="http://schemas.microsoft.com/office/drawing/2014/main" id="{4AA1D881-73D2-438C-8665-4782EAB35480}"/>
                </a:ext>
              </a:extLst>
            </p:cNvPr>
            <p:cNvSpPr/>
            <p:nvPr/>
          </p:nvSpPr>
          <p:spPr>
            <a:xfrm>
              <a:off x="6772939" y="1484758"/>
              <a:ext cx="262097" cy="3234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Rectangle 6">
            <a:extLst>
              <a:ext uri="{FF2B5EF4-FFF2-40B4-BE49-F238E27FC236}">
                <a16:creationId xmlns:a16="http://schemas.microsoft.com/office/drawing/2014/main" id="{BA975C3C-400B-4947-8DB7-1DE9DB3DAA8C}"/>
              </a:ext>
            </a:extLst>
          </p:cNvPr>
          <p:cNvSpPr/>
          <p:nvPr/>
        </p:nvSpPr>
        <p:spPr>
          <a:xfrm>
            <a:off x="6412097" y="3336415"/>
            <a:ext cx="2188978" cy="1815882"/>
          </a:xfrm>
          <a:prstGeom prst="rect">
            <a:avLst/>
          </a:prstGeom>
        </p:spPr>
        <p:txBody>
          <a:bodyPr wrap="square">
            <a:spAutoFit/>
          </a:bodyPr>
          <a:lstStyle/>
          <a:p>
            <a:r>
              <a:rPr lang="en-US" dirty="0"/>
              <a:t>For the application to diabetes screening, we select region 21, which corresponds to the pancreas, the organ that produces insulin and regulates blood glucose levels. </a:t>
            </a:r>
            <a:endParaRPr lang="en-IN" dirty="0"/>
          </a:p>
        </p:txBody>
      </p:sp>
    </p:spTree>
    <p:extLst>
      <p:ext uri="{BB962C8B-B14F-4D97-AF65-F5344CB8AC3E}">
        <p14:creationId xmlns:p14="http://schemas.microsoft.com/office/powerpoint/2010/main" val="197474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1DD8-5E40-4DF6-8A8D-ECCF8E776FA9}"/>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0CD85994-8D82-441E-A763-6B496DEDDBDE}"/>
              </a:ext>
            </a:extLst>
          </p:cNvPr>
          <p:cNvSpPr>
            <a:spLocks noGrp="1"/>
          </p:cNvSpPr>
          <p:nvPr>
            <p:ph idx="1"/>
          </p:nvPr>
        </p:nvSpPr>
        <p:spPr/>
        <p:txBody>
          <a:bodyPr/>
          <a:lstStyle/>
          <a:p>
            <a:pPr>
              <a:lnSpc>
                <a:spcPct val="100000"/>
              </a:lnSpc>
            </a:pPr>
            <a:r>
              <a:rPr lang="en-US" b="1" dirty="0"/>
              <a:t>Sudden Cardiac Events (Heart Attack)</a:t>
            </a:r>
            <a:br>
              <a:rPr lang="en-US" dirty="0"/>
            </a:br>
            <a:r>
              <a:rPr lang="en-US" dirty="0"/>
              <a:t>During a heart attack or other acute cardiac events, the </a:t>
            </a:r>
            <a:r>
              <a:rPr lang="en-US" b="1" dirty="0"/>
              <a:t>pupil may dilate suddenly and significantly</a:t>
            </a:r>
            <a:r>
              <a:rPr lang="en-US" dirty="0"/>
              <a:t>, resulting in an elevated pupil/iris ratio. This is due to the body's sudden sympathetic nervous system response.</a:t>
            </a:r>
          </a:p>
          <a:p>
            <a:pPr lvl="1">
              <a:lnSpc>
                <a:spcPct val="100000"/>
              </a:lnSpc>
            </a:pPr>
            <a:r>
              <a:rPr lang="en-US" b="1" dirty="0"/>
              <a:t>What It Indicates</a:t>
            </a:r>
            <a:r>
              <a:rPr lang="en-US" dirty="0"/>
              <a:t>: A sudden dilation of the pupil in a patient experiencing chest pain or other heart-related symptoms could signal an impending heart attack and should be treated as a medical emergency.</a:t>
            </a:r>
            <a:endParaRPr lang="en-IN" dirty="0"/>
          </a:p>
        </p:txBody>
      </p:sp>
      <p:sp>
        <p:nvSpPr>
          <p:cNvPr id="4" name="Slide Number Placeholder 3">
            <a:extLst>
              <a:ext uri="{FF2B5EF4-FFF2-40B4-BE49-F238E27FC236}">
                <a16:creationId xmlns:a16="http://schemas.microsoft.com/office/drawing/2014/main" id="{3D8FCD86-53FB-4908-B80A-A7D6BD4300B2}"/>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27</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099582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6393AE-A668-4283-9861-A1961A56490B}"/>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28</a:t>
            </a:fld>
            <a:endParaRPr lang="en-IN" kern="1200">
              <a:solidFill>
                <a:prstClr val="black">
                  <a:tint val="75000"/>
                </a:prstClr>
              </a:solidFill>
              <a:latin typeface="Calibri" panose="020F0502020204030204"/>
              <a:ea typeface="+mn-ea"/>
              <a:cs typeface="+mn-cs"/>
            </a:endParaRPr>
          </a:p>
        </p:txBody>
      </p:sp>
      <p:pic>
        <p:nvPicPr>
          <p:cNvPr id="3" name="Picture 2">
            <a:extLst>
              <a:ext uri="{FF2B5EF4-FFF2-40B4-BE49-F238E27FC236}">
                <a16:creationId xmlns:a16="http://schemas.microsoft.com/office/drawing/2014/main" id="{4CE31C30-9AEC-4D27-9AEE-1B3A5E7FBE2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99572" y="797106"/>
            <a:ext cx="7544853" cy="3315162"/>
          </a:xfrm>
          <a:prstGeom prst="rect">
            <a:avLst/>
          </a:prstGeom>
        </p:spPr>
      </p:pic>
      <p:sp>
        <p:nvSpPr>
          <p:cNvPr id="4" name="Rectangle 3">
            <a:extLst>
              <a:ext uri="{FF2B5EF4-FFF2-40B4-BE49-F238E27FC236}">
                <a16:creationId xmlns:a16="http://schemas.microsoft.com/office/drawing/2014/main" id="{9584B445-49C4-42CD-A7F9-0A386A9B09F9}"/>
              </a:ext>
            </a:extLst>
          </p:cNvPr>
          <p:cNvSpPr/>
          <p:nvPr/>
        </p:nvSpPr>
        <p:spPr>
          <a:xfrm>
            <a:off x="2599342" y="4192505"/>
            <a:ext cx="3945311" cy="307777"/>
          </a:xfrm>
          <a:prstGeom prst="rect">
            <a:avLst/>
          </a:prstGeom>
        </p:spPr>
        <p:txBody>
          <a:bodyPr wrap="none">
            <a:spAutoFit/>
          </a:bodyPr>
          <a:lstStyle/>
          <a:p>
            <a:r>
              <a:rPr lang="en-US" dirty="0"/>
              <a:t>System architecture for iris diagnostics platform</a:t>
            </a:r>
            <a:endParaRPr lang="en-IN" dirty="0"/>
          </a:p>
        </p:txBody>
      </p:sp>
    </p:spTree>
    <p:extLst>
      <p:ext uri="{BB962C8B-B14F-4D97-AF65-F5344CB8AC3E}">
        <p14:creationId xmlns:p14="http://schemas.microsoft.com/office/powerpoint/2010/main" val="149377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32FE-C97A-42F5-B099-7E992F408B16}"/>
              </a:ext>
            </a:extLst>
          </p:cNvPr>
          <p:cNvSpPr>
            <a:spLocks noGrp="1"/>
          </p:cNvSpPr>
          <p:nvPr>
            <p:ph type="title"/>
          </p:nvPr>
        </p:nvSpPr>
        <p:spPr/>
        <p:txBody>
          <a:bodyPr>
            <a:normAutofit fontScale="90000"/>
          </a:bodyPr>
          <a:lstStyle/>
          <a:p>
            <a:r>
              <a:rPr lang="en-US" dirty="0"/>
              <a:t>Steps in the Iris Health Mapping</a:t>
            </a:r>
            <a:endParaRPr lang="en-IN" dirty="0"/>
          </a:p>
        </p:txBody>
      </p:sp>
      <p:sp>
        <p:nvSpPr>
          <p:cNvPr id="3" name="Content Placeholder 2">
            <a:extLst>
              <a:ext uri="{FF2B5EF4-FFF2-40B4-BE49-F238E27FC236}">
                <a16:creationId xmlns:a16="http://schemas.microsoft.com/office/drawing/2014/main" id="{CB7C335F-F3AB-495C-9434-FBD0E97B3559}"/>
              </a:ext>
            </a:extLst>
          </p:cNvPr>
          <p:cNvSpPr>
            <a:spLocks noGrp="1"/>
          </p:cNvSpPr>
          <p:nvPr>
            <p:ph idx="1"/>
          </p:nvPr>
        </p:nvSpPr>
        <p:spPr/>
        <p:txBody>
          <a:bodyPr>
            <a:normAutofit fontScale="77500" lnSpcReduction="20000"/>
          </a:bodyPr>
          <a:lstStyle/>
          <a:p>
            <a:pPr>
              <a:lnSpc>
                <a:spcPct val="120000"/>
              </a:lnSpc>
            </a:pPr>
            <a:r>
              <a:rPr lang="en-US" b="1" dirty="0"/>
              <a:t>Step 1:</a:t>
            </a:r>
            <a:r>
              <a:rPr lang="en-US" dirty="0"/>
              <a:t> Image Capture</a:t>
            </a:r>
          </a:p>
          <a:p>
            <a:pPr lvl="1">
              <a:lnSpc>
                <a:spcPct val="120000"/>
              </a:lnSpc>
            </a:pPr>
            <a:r>
              <a:rPr lang="en-US" dirty="0"/>
              <a:t>A high-definition camera captures a clear image of the iris.</a:t>
            </a:r>
          </a:p>
          <a:p>
            <a:pPr>
              <a:lnSpc>
                <a:spcPct val="120000"/>
              </a:lnSpc>
            </a:pPr>
            <a:r>
              <a:rPr lang="en-US" b="1" dirty="0"/>
              <a:t>Step 2:</a:t>
            </a:r>
            <a:r>
              <a:rPr lang="en-US" dirty="0"/>
              <a:t> Preprocessing</a:t>
            </a:r>
          </a:p>
          <a:p>
            <a:pPr lvl="1">
              <a:lnSpc>
                <a:spcPct val="120000"/>
              </a:lnSpc>
            </a:pPr>
            <a:r>
              <a:rPr lang="en-US" dirty="0"/>
              <a:t>The image is preprocessed to enhance contrast and remove noise for better clarity.</a:t>
            </a:r>
          </a:p>
          <a:p>
            <a:pPr>
              <a:lnSpc>
                <a:spcPct val="120000"/>
              </a:lnSpc>
            </a:pPr>
            <a:r>
              <a:rPr lang="en-US" b="1" dirty="0"/>
              <a:t>Step 3:</a:t>
            </a:r>
            <a:r>
              <a:rPr lang="en-US" dirty="0"/>
              <a:t> Feature Extraction</a:t>
            </a:r>
          </a:p>
          <a:p>
            <a:pPr lvl="1">
              <a:lnSpc>
                <a:spcPct val="120000"/>
              </a:lnSpc>
            </a:pPr>
            <a:r>
              <a:rPr lang="en-US" dirty="0"/>
              <a:t>Specific iris patterns like crypts, fibers, and rings are identified and extracted.</a:t>
            </a:r>
          </a:p>
          <a:p>
            <a:pPr>
              <a:lnSpc>
                <a:spcPct val="120000"/>
              </a:lnSpc>
            </a:pPr>
            <a:r>
              <a:rPr lang="en-US" b="1" dirty="0"/>
              <a:t>Step 4:</a:t>
            </a:r>
            <a:r>
              <a:rPr lang="en-US" dirty="0"/>
              <a:t> Health Mapping</a:t>
            </a:r>
          </a:p>
          <a:p>
            <a:pPr lvl="1">
              <a:lnSpc>
                <a:spcPct val="120000"/>
              </a:lnSpc>
            </a:pPr>
            <a:r>
              <a:rPr lang="en-US" dirty="0"/>
              <a:t>The extracted features are compared to a database of known health-related iris patterns.</a:t>
            </a:r>
          </a:p>
          <a:p>
            <a:pPr>
              <a:lnSpc>
                <a:spcPct val="120000"/>
              </a:lnSpc>
            </a:pPr>
            <a:endParaRPr lang="en-IN" dirty="0"/>
          </a:p>
        </p:txBody>
      </p:sp>
      <p:sp>
        <p:nvSpPr>
          <p:cNvPr id="4" name="Slide Number Placeholder 3">
            <a:extLst>
              <a:ext uri="{FF2B5EF4-FFF2-40B4-BE49-F238E27FC236}">
                <a16:creationId xmlns:a16="http://schemas.microsoft.com/office/drawing/2014/main" id="{45C37C75-C30A-4AFD-B183-14950326F9C9}"/>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29</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44665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9020-BBBA-4B1A-8E5A-ABC18F72E295}"/>
              </a:ext>
            </a:extLst>
          </p:cNvPr>
          <p:cNvSpPr>
            <a:spLocks noGrp="1"/>
          </p:cNvSpPr>
          <p:nvPr>
            <p:ph type="title"/>
          </p:nvPr>
        </p:nvSpPr>
        <p:spPr/>
        <p:txBody>
          <a:bodyPr>
            <a:normAutofit fontScale="90000"/>
          </a:bodyPr>
          <a:lstStyle/>
          <a:p>
            <a:r>
              <a:rPr lang="en-US" sz="2800" dirty="0">
                <a:latin typeface="Times New Roman" pitchFamily="18" charset="0"/>
                <a:cs typeface="Times New Roman" pitchFamily="18" charset="0"/>
              </a:rPr>
              <a:t>Features of IRIS</a:t>
            </a:r>
            <a:endParaRPr lang="en-IN" dirty="0"/>
          </a:p>
        </p:txBody>
      </p:sp>
      <p:sp>
        <p:nvSpPr>
          <p:cNvPr id="3" name="Content Placeholder 2">
            <a:extLst>
              <a:ext uri="{FF2B5EF4-FFF2-40B4-BE49-F238E27FC236}">
                <a16:creationId xmlns:a16="http://schemas.microsoft.com/office/drawing/2014/main" id="{D7BA8A9E-AD78-4BF3-8D48-D9CB8F9D4A92}"/>
              </a:ext>
            </a:extLst>
          </p:cNvPr>
          <p:cNvSpPr>
            <a:spLocks noGrp="1"/>
          </p:cNvSpPr>
          <p:nvPr>
            <p:ph idx="1"/>
          </p:nvPr>
        </p:nvSpPr>
        <p:spPr>
          <a:xfrm>
            <a:off x="628650" y="1311764"/>
            <a:ext cx="5485071" cy="3320959"/>
          </a:xfrm>
        </p:spPr>
        <p:txBody>
          <a:bodyPr>
            <a:normAutofit fontScale="62500" lnSpcReduction="20000"/>
          </a:bodyPr>
          <a:lstStyle/>
          <a:p>
            <a:pPr algn="just">
              <a:lnSpc>
                <a:spcPct val="120000"/>
              </a:lnSpc>
            </a:pPr>
            <a:r>
              <a:rPr lang="en-US" dirty="0">
                <a:latin typeface="Times New Roman" pitchFamily="18" charset="0"/>
                <a:cs typeface="Times New Roman" pitchFamily="18" charset="0"/>
              </a:rPr>
              <a:t>It remains unchanged throughout a lifetime of a person. </a:t>
            </a:r>
          </a:p>
          <a:p>
            <a:pPr algn="just">
              <a:lnSpc>
                <a:spcPct val="120000"/>
              </a:lnSpc>
            </a:pPr>
            <a:r>
              <a:rPr lang="en-US" dirty="0">
                <a:latin typeface="Times New Roman" pitchFamily="18" charset="0"/>
                <a:cs typeface="Times New Roman" pitchFamily="18" charset="0"/>
              </a:rPr>
              <a:t>In the third month of gestation period the iris pattern is formed, and in the eighth month the structure becomes stable. </a:t>
            </a:r>
          </a:p>
          <a:p>
            <a:pPr algn="just">
              <a:lnSpc>
                <a:spcPct val="120000"/>
              </a:lnSpc>
            </a:pPr>
            <a:r>
              <a:rPr lang="en-US" dirty="0">
                <a:latin typeface="Times New Roman" pitchFamily="18" charset="0"/>
                <a:cs typeface="Times New Roman" pitchFamily="18" charset="0"/>
              </a:rPr>
              <a:t>Since the protection to the iris is provided by the cornea, the iris gets rarely affected by the external elements. </a:t>
            </a:r>
          </a:p>
          <a:p>
            <a:pPr algn="just">
              <a:lnSpc>
                <a:spcPct val="120000"/>
              </a:lnSpc>
            </a:pPr>
            <a:r>
              <a:rPr lang="en-US" dirty="0">
                <a:latin typeface="Times New Roman" pitchFamily="18" charset="0"/>
                <a:cs typeface="Times New Roman" pitchFamily="18" charset="0"/>
              </a:rPr>
              <a:t>The eye surgery seldom impacts or affects the iris as it is performed on the retina or on the cornea. </a:t>
            </a:r>
          </a:p>
          <a:p>
            <a:pPr algn="just">
              <a:lnSpc>
                <a:spcPct val="120000"/>
              </a:lnSpc>
            </a:pPr>
            <a:r>
              <a:rPr lang="en-US" dirty="0">
                <a:latin typeface="Times New Roman" pitchFamily="18" charset="0"/>
                <a:cs typeface="Times New Roman" pitchFamily="18" charset="0"/>
              </a:rPr>
              <a:t>Iris biometric doesn’t involve any physical contact thus making it easier to accept. </a:t>
            </a:r>
          </a:p>
          <a:p>
            <a:pPr algn="just">
              <a:lnSpc>
                <a:spcPct val="120000"/>
              </a:lnSpc>
            </a:pPr>
            <a:r>
              <a:rPr lang="en-US" dirty="0">
                <a:latin typeface="Times New Roman" pitchFamily="18" charset="0"/>
                <a:cs typeface="Times New Roman" pitchFamily="18" charset="0"/>
              </a:rPr>
              <a:t>Finally, for spoofing or circumventing iris is also the toughest biometrics. </a:t>
            </a:r>
          </a:p>
          <a:p>
            <a:pPr>
              <a:lnSpc>
                <a:spcPct val="120000"/>
              </a:lnSpc>
            </a:pPr>
            <a:endParaRPr lang="en-IN" dirty="0"/>
          </a:p>
        </p:txBody>
      </p:sp>
      <p:sp>
        <p:nvSpPr>
          <p:cNvPr id="4" name="Slide Number Placeholder 3">
            <a:extLst>
              <a:ext uri="{FF2B5EF4-FFF2-40B4-BE49-F238E27FC236}">
                <a16:creationId xmlns:a16="http://schemas.microsoft.com/office/drawing/2014/main" id="{5FA7C445-B92A-4D4F-B8C6-9C0CB4C61D48}"/>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a:t>
            </a:fld>
            <a:endParaRPr lang="en-IN" kern="1200">
              <a:solidFill>
                <a:prstClr val="black">
                  <a:tint val="75000"/>
                </a:prstClr>
              </a:solidFill>
              <a:latin typeface="Calibri" panose="020F0502020204030204"/>
              <a:ea typeface="+mn-ea"/>
              <a:cs typeface="+mn-cs"/>
            </a:endParaRPr>
          </a:p>
        </p:txBody>
      </p:sp>
      <p:pic>
        <p:nvPicPr>
          <p:cNvPr id="5" name="Picture 4">
            <a:extLst>
              <a:ext uri="{FF2B5EF4-FFF2-40B4-BE49-F238E27FC236}">
                <a16:creationId xmlns:a16="http://schemas.microsoft.com/office/drawing/2014/main" id="{FDBFAF81-D17D-4617-86DF-A9FCE837D135}"/>
              </a:ext>
            </a:extLst>
          </p:cNvPr>
          <p:cNvPicPr/>
          <p:nvPr/>
        </p:nvPicPr>
        <p:blipFill>
          <a:blip r:embed="rId2"/>
          <a:srcRect/>
          <a:stretch>
            <a:fillRect/>
          </a:stretch>
        </p:blipFill>
        <p:spPr bwMode="auto">
          <a:xfrm>
            <a:off x="6360042" y="1599064"/>
            <a:ext cx="2613837" cy="2590800"/>
          </a:xfrm>
          <a:prstGeom prst="rect">
            <a:avLst/>
          </a:prstGeom>
          <a:noFill/>
          <a:ln w="9525">
            <a:noFill/>
            <a:miter lim="800000"/>
            <a:headEnd/>
            <a:tailEnd/>
          </a:ln>
        </p:spPr>
      </p:pic>
    </p:spTree>
    <p:extLst>
      <p:ext uri="{BB962C8B-B14F-4D97-AF65-F5344CB8AC3E}">
        <p14:creationId xmlns:p14="http://schemas.microsoft.com/office/powerpoint/2010/main" val="749548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620F38-1857-40B1-91E8-2D3050D904DA}"/>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30</a:t>
            </a:fld>
            <a:endParaRPr lang="en-IN" kern="1200">
              <a:solidFill>
                <a:prstClr val="black">
                  <a:tint val="75000"/>
                </a:prstClr>
              </a:solidFill>
              <a:latin typeface="Calibri" panose="020F0502020204030204"/>
              <a:ea typeface="+mn-ea"/>
              <a:cs typeface="+mn-cs"/>
            </a:endParaRPr>
          </a:p>
        </p:txBody>
      </p:sp>
      <p:pic>
        <p:nvPicPr>
          <p:cNvPr id="7170" name="Picture 2" descr="iris-patterns">
            <a:extLst>
              <a:ext uri="{FF2B5EF4-FFF2-40B4-BE49-F238E27FC236}">
                <a16:creationId xmlns:a16="http://schemas.microsoft.com/office/drawing/2014/main" id="{CB5546C6-43F8-41F1-9422-310262CB4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0"/>
            <a:ext cx="54387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09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0185BF-99E8-43C4-A38B-6DCC37FD9D0F}"/>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31</a:t>
            </a:fld>
            <a:endParaRPr lang="en-IN" kern="1200">
              <a:solidFill>
                <a:prstClr val="black">
                  <a:tint val="75000"/>
                </a:prstClr>
              </a:solidFill>
              <a:latin typeface="Calibri" panose="020F0502020204030204"/>
              <a:ea typeface="+mn-ea"/>
              <a:cs typeface="+mn-cs"/>
            </a:endParaRPr>
          </a:p>
        </p:txBody>
      </p:sp>
      <p:pic>
        <p:nvPicPr>
          <p:cNvPr id="3" name="Content Placeholder 3" descr="proposed method.jpg">
            <a:extLst>
              <a:ext uri="{FF2B5EF4-FFF2-40B4-BE49-F238E27FC236}">
                <a16:creationId xmlns:a16="http://schemas.microsoft.com/office/drawing/2014/main" id="{4329766B-E4E8-42F0-A78D-F73E0AE31FEC}"/>
              </a:ext>
            </a:extLst>
          </p:cNvPr>
          <p:cNvPicPr>
            <a:picLocks noChangeAspect="1"/>
          </p:cNvPicPr>
          <p:nvPr/>
        </p:nvPicPr>
        <p:blipFill>
          <a:blip r:embed="rId2"/>
          <a:stretch>
            <a:fillRect/>
          </a:stretch>
        </p:blipFill>
        <p:spPr>
          <a:xfrm>
            <a:off x="1034903" y="946297"/>
            <a:ext cx="7347398" cy="3733800"/>
          </a:xfrm>
          <a:prstGeom prst="rect">
            <a:avLst/>
          </a:prstGeom>
        </p:spPr>
      </p:pic>
    </p:spTree>
    <p:extLst>
      <p:ext uri="{BB962C8B-B14F-4D97-AF65-F5344CB8AC3E}">
        <p14:creationId xmlns:p14="http://schemas.microsoft.com/office/powerpoint/2010/main" val="1653606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DFD09-0FB1-4D63-9C24-B9FFB042FF1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73552" y="58821"/>
            <a:ext cx="3858164" cy="5084679"/>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EE7BE21A-7963-418F-8AB2-51561CD1F920}"/>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32</a:t>
            </a:fld>
            <a:endParaRPr lang="en-IN" kern="1200">
              <a:solidFill>
                <a:prstClr val="black">
                  <a:tint val="75000"/>
                </a:prstClr>
              </a:solidFill>
              <a:latin typeface="Calibri" panose="020F0502020204030204"/>
              <a:ea typeface="+mn-ea"/>
              <a:cs typeface="+mn-cs"/>
            </a:endParaRPr>
          </a:p>
        </p:txBody>
      </p:sp>
      <p:pic>
        <p:nvPicPr>
          <p:cNvPr id="4" name="Picture 3">
            <a:extLst>
              <a:ext uri="{FF2B5EF4-FFF2-40B4-BE49-F238E27FC236}">
                <a16:creationId xmlns:a16="http://schemas.microsoft.com/office/drawing/2014/main" id="{CCEF0CA7-CA62-4F7E-B314-7D1F700B158A}"/>
              </a:ext>
            </a:extLst>
          </p:cNvPr>
          <p:cNvPicPr>
            <a:picLocks noChangeAspect="1"/>
          </p:cNvPicPr>
          <p:nvPr/>
        </p:nvPicPr>
        <p:blipFill>
          <a:blip r:embed="rId4"/>
          <a:stretch>
            <a:fillRect/>
          </a:stretch>
        </p:blipFill>
        <p:spPr>
          <a:xfrm>
            <a:off x="584790" y="1831078"/>
            <a:ext cx="1952897" cy="1481344"/>
          </a:xfrm>
          <a:prstGeom prst="rect">
            <a:avLst/>
          </a:prstGeom>
        </p:spPr>
      </p:pic>
    </p:spTree>
    <p:extLst>
      <p:ext uri="{BB962C8B-B14F-4D97-AF65-F5344CB8AC3E}">
        <p14:creationId xmlns:p14="http://schemas.microsoft.com/office/powerpoint/2010/main" val="894916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EDE701-B882-40FD-B4CB-F0F19186E36C}"/>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33</a:t>
            </a:fld>
            <a:endParaRPr lang="en-IN" kern="1200">
              <a:solidFill>
                <a:prstClr val="black">
                  <a:tint val="75000"/>
                </a:prstClr>
              </a:solidFill>
              <a:latin typeface="Calibri" panose="020F0502020204030204"/>
              <a:ea typeface="+mn-ea"/>
              <a:cs typeface="+mn-cs"/>
            </a:endParaRPr>
          </a:p>
        </p:txBody>
      </p:sp>
      <p:pic>
        <p:nvPicPr>
          <p:cNvPr id="3" name="Content Placeholder 3">
            <a:extLst>
              <a:ext uri="{FF2B5EF4-FFF2-40B4-BE49-F238E27FC236}">
                <a16:creationId xmlns:a16="http://schemas.microsoft.com/office/drawing/2014/main" id="{3B0A9E62-737F-4EEA-AC7D-481C947CBBC8}"/>
              </a:ext>
            </a:extLst>
          </p:cNvPr>
          <p:cNvPicPr>
            <a:picLocks/>
          </p:cNvPicPr>
          <p:nvPr/>
        </p:nvPicPr>
        <p:blipFill>
          <a:blip r:embed="rId2" cstate="print"/>
          <a:srcRect/>
          <a:stretch>
            <a:fillRect/>
          </a:stretch>
        </p:blipFill>
        <p:spPr bwMode="auto">
          <a:xfrm>
            <a:off x="1143000" y="609600"/>
            <a:ext cx="2400300" cy="1714500"/>
          </a:xfrm>
          <a:prstGeom prst="rect">
            <a:avLst/>
          </a:prstGeom>
          <a:noFill/>
          <a:ln w="9525">
            <a:noFill/>
            <a:miter lim="800000"/>
            <a:headEnd/>
            <a:tailEnd/>
          </a:ln>
        </p:spPr>
      </p:pic>
      <p:pic>
        <p:nvPicPr>
          <p:cNvPr id="4" name="Picture 3" descr="C:\Users\Vinayak\Desktop\Paper29012016\Specular removedS4029D03.jpg">
            <a:extLst>
              <a:ext uri="{FF2B5EF4-FFF2-40B4-BE49-F238E27FC236}">
                <a16:creationId xmlns:a16="http://schemas.microsoft.com/office/drawing/2014/main" id="{DFDB63D1-C2FE-4E67-BB0B-89B40E3A31AB}"/>
              </a:ext>
            </a:extLst>
          </p:cNvPr>
          <p:cNvPicPr/>
          <p:nvPr/>
        </p:nvPicPr>
        <p:blipFill>
          <a:blip r:embed="rId3"/>
          <a:srcRect/>
          <a:stretch>
            <a:fillRect/>
          </a:stretch>
        </p:blipFill>
        <p:spPr bwMode="auto">
          <a:xfrm>
            <a:off x="5334000" y="533400"/>
            <a:ext cx="2400300" cy="1714500"/>
          </a:xfrm>
          <a:prstGeom prst="rect">
            <a:avLst/>
          </a:prstGeom>
          <a:noFill/>
          <a:ln w="9525">
            <a:noFill/>
            <a:miter lim="800000"/>
            <a:headEnd/>
            <a:tailEnd/>
          </a:ln>
        </p:spPr>
      </p:pic>
      <p:pic>
        <p:nvPicPr>
          <p:cNvPr id="5" name="Picture 4" descr="C:\Users\Vinayak\Desktop\Paper29012016\Specular thresholdS4029D03.jpg">
            <a:extLst>
              <a:ext uri="{FF2B5EF4-FFF2-40B4-BE49-F238E27FC236}">
                <a16:creationId xmlns:a16="http://schemas.microsoft.com/office/drawing/2014/main" id="{B81BF01B-A692-494A-840B-2378F8121578}"/>
              </a:ext>
            </a:extLst>
          </p:cNvPr>
          <p:cNvPicPr/>
          <p:nvPr/>
        </p:nvPicPr>
        <p:blipFill>
          <a:blip r:embed="rId4"/>
          <a:srcRect/>
          <a:stretch>
            <a:fillRect/>
          </a:stretch>
        </p:blipFill>
        <p:spPr bwMode="auto">
          <a:xfrm>
            <a:off x="1143000" y="2989521"/>
            <a:ext cx="2400300" cy="1714500"/>
          </a:xfrm>
          <a:prstGeom prst="rect">
            <a:avLst/>
          </a:prstGeom>
          <a:noFill/>
          <a:ln w="9525">
            <a:noFill/>
            <a:miter lim="800000"/>
            <a:headEnd/>
            <a:tailEnd/>
          </a:ln>
        </p:spPr>
      </p:pic>
      <p:pic>
        <p:nvPicPr>
          <p:cNvPr id="6" name="Picture 5" descr="E:\Anand\Research\Documents\Paper\Me\Anand\2016\ICTACT\Segmentation\Segmentation n focus score\Paper29012016\Specular\Final.jpg">
            <a:extLst>
              <a:ext uri="{FF2B5EF4-FFF2-40B4-BE49-F238E27FC236}">
                <a16:creationId xmlns:a16="http://schemas.microsoft.com/office/drawing/2014/main" id="{2A995526-AC19-4E72-B89C-2B7E6A28ADE5}"/>
              </a:ext>
            </a:extLst>
          </p:cNvPr>
          <p:cNvPicPr/>
          <p:nvPr/>
        </p:nvPicPr>
        <p:blipFill>
          <a:blip r:embed="rId5" cstate="print"/>
          <a:srcRect/>
          <a:stretch>
            <a:fillRect/>
          </a:stretch>
        </p:blipFill>
        <p:spPr bwMode="auto">
          <a:xfrm>
            <a:off x="5334000" y="2844186"/>
            <a:ext cx="2400300" cy="1714500"/>
          </a:xfrm>
          <a:prstGeom prst="rect">
            <a:avLst/>
          </a:prstGeom>
          <a:noFill/>
          <a:ln w="9525">
            <a:noFill/>
            <a:miter lim="800000"/>
            <a:headEnd/>
            <a:tailEnd/>
          </a:ln>
        </p:spPr>
      </p:pic>
      <p:sp>
        <p:nvSpPr>
          <p:cNvPr id="7" name="Title 1">
            <a:extLst>
              <a:ext uri="{FF2B5EF4-FFF2-40B4-BE49-F238E27FC236}">
                <a16:creationId xmlns:a16="http://schemas.microsoft.com/office/drawing/2014/main" id="{58637E64-3886-4F33-8B21-BABE8E0279F7}"/>
              </a:ext>
            </a:extLst>
          </p:cNvPr>
          <p:cNvSpPr txBox="1">
            <a:spLocks/>
          </p:cNvSpPr>
          <p:nvPr/>
        </p:nvSpPr>
        <p:spPr>
          <a:xfrm>
            <a:off x="5410200" y="2250678"/>
            <a:ext cx="2114550" cy="422672"/>
          </a:xfrm>
          <a:prstGeom prst="rect">
            <a:avLst/>
          </a:prstGeom>
        </p:spPr>
        <p:txBody>
          <a:bodyPr vert="horz" lIns="91440" tIns="45720" rIns="91440" bIns="45720" rtlCol="0" anchor="ctr">
            <a:normAutofit fontScale="2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latin typeface="Times New Roman" pitchFamily="18" charset="0"/>
                <a:ea typeface="+mj-ea"/>
                <a:cs typeface="Times New Roman" pitchFamily="18" charset="0"/>
              </a:rPr>
              <a:t>Removed Specular Reflection</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8" name="Title 1">
            <a:extLst>
              <a:ext uri="{FF2B5EF4-FFF2-40B4-BE49-F238E27FC236}">
                <a16:creationId xmlns:a16="http://schemas.microsoft.com/office/drawing/2014/main" id="{85659106-CEEA-496F-9CEC-BDA476DE71DD}"/>
              </a:ext>
            </a:extLst>
          </p:cNvPr>
          <p:cNvSpPr txBox="1">
            <a:spLocks/>
          </p:cNvSpPr>
          <p:nvPr/>
        </p:nvSpPr>
        <p:spPr>
          <a:xfrm>
            <a:off x="1597542" y="4699120"/>
            <a:ext cx="1314450" cy="422672"/>
          </a:xfrm>
          <a:prstGeom prst="rect">
            <a:avLst/>
          </a:prstGeom>
        </p:spPr>
        <p:txBody>
          <a:bodyPr vert="horz" lIns="91440" tIns="45720" rIns="91440" bIns="45720" rtlCol="0" anchor="ctr">
            <a:normAutofit fontScale="3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latin typeface="Times New Roman" pitchFamily="18" charset="0"/>
                <a:ea typeface="+mj-ea"/>
                <a:cs typeface="Times New Roman" pitchFamily="18" charset="0"/>
              </a:rPr>
              <a:t>Thresholding</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9" name="Title 1">
            <a:extLst>
              <a:ext uri="{FF2B5EF4-FFF2-40B4-BE49-F238E27FC236}">
                <a16:creationId xmlns:a16="http://schemas.microsoft.com/office/drawing/2014/main" id="{34EE199F-442A-4BE4-B7B4-A0BF8BB5D4BF}"/>
              </a:ext>
            </a:extLst>
          </p:cNvPr>
          <p:cNvSpPr txBox="1">
            <a:spLocks/>
          </p:cNvSpPr>
          <p:nvPr/>
        </p:nvSpPr>
        <p:spPr>
          <a:xfrm>
            <a:off x="5876925" y="4706684"/>
            <a:ext cx="1314450" cy="422672"/>
          </a:xfrm>
          <a:prstGeom prst="rect">
            <a:avLst/>
          </a:prstGeom>
        </p:spPr>
        <p:txBody>
          <a:bodyPr vert="horz" lIns="91440" tIns="45720" rIns="91440" bIns="45720" rtlCol="0" anchor="ctr">
            <a:normAutofit fontScale="3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latin typeface="Times New Roman" pitchFamily="18" charset="0"/>
                <a:ea typeface="+mj-ea"/>
                <a:cs typeface="Times New Roman" pitchFamily="18" charset="0"/>
              </a:rPr>
              <a:t>Detected</a:t>
            </a:r>
            <a:r>
              <a:rPr lang="en-US" sz="4400" dirty="0">
                <a:latin typeface="Times New Roman" pitchFamily="18" charset="0"/>
                <a:ea typeface="+mj-ea"/>
                <a:cs typeface="Times New Roman" pitchFamily="18" charset="0"/>
              </a:rPr>
              <a:t> </a:t>
            </a:r>
            <a:r>
              <a:rPr lang="en-US" sz="4400" b="1" dirty="0">
                <a:latin typeface="Times New Roman" pitchFamily="18" charset="0"/>
                <a:ea typeface="+mj-ea"/>
                <a:cs typeface="Times New Roman" pitchFamily="18" charset="0"/>
              </a:rPr>
              <a:t>Iris</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10" name="Title 1">
            <a:extLst>
              <a:ext uri="{FF2B5EF4-FFF2-40B4-BE49-F238E27FC236}">
                <a16:creationId xmlns:a16="http://schemas.microsoft.com/office/drawing/2014/main" id="{193B8161-CD15-406C-A9BA-58207102B2BE}"/>
              </a:ext>
            </a:extLst>
          </p:cNvPr>
          <p:cNvSpPr txBox="1">
            <a:spLocks/>
          </p:cNvSpPr>
          <p:nvPr/>
        </p:nvSpPr>
        <p:spPr>
          <a:xfrm>
            <a:off x="1483242" y="2360414"/>
            <a:ext cx="1543050" cy="422672"/>
          </a:xfrm>
          <a:prstGeom prst="rect">
            <a:avLst/>
          </a:prstGeom>
        </p:spPr>
        <p:txBody>
          <a:bodyPr vert="horz" lIns="91440" tIns="45720" rIns="91440" bIns="45720" rtlCol="0" anchor="ctr">
            <a:normAutofit fontScale="3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latin typeface="Times New Roman" pitchFamily="18" charset="0"/>
                <a:ea typeface="+mj-ea"/>
                <a:cs typeface="Times New Roman" pitchFamily="18" charset="0"/>
              </a:rPr>
              <a:t>Original Image</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630955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5A52C6-14ED-430B-B8D7-5EDAFF978D1B}"/>
              </a:ext>
            </a:extLst>
          </p:cNvPr>
          <p:cNvSpPr>
            <a:spLocks noGrp="1"/>
          </p:cNvSpPr>
          <p:nvPr>
            <p:ph type="sldNum" sz="quarter" idx="12"/>
          </p:nvPr>
        </p:nvSpPr>
        <p:spPr>
          <a:xfrm>
            <a:off x="7066936" y="4855512"/>
            <a:ext cx="2057400" cy="273844"/>
          </a:xfrm>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34</a:t>
            </a:fld>
            <a:endParaRPr lang="en-IN" kern="1200">
              <a:solidFill>
                <a:prstClr val="black">
                  <a:tint val="75000"/>
                </a:prstClr>
              </a:solidFill>
              <a:latin typeface="Calibri" panose="020F0502020204030204"/>
              <a:ea typeface="+mn-ea"/>
              <a:cs typeface="+mn-cs"/>
            </a:endParaRPr>
          </a:p>
        </p:txBody>
      </p:sp>
      <p:pic>
        <p:nvPicPr>
          <p:cNvPr id="4" name="Picture 3" descr="E:\Anand\Research\Documents\Chapters27052016\1-Seqmentation and Quality\Images\original\S4012D10.jpg">
            <a:extLst>
              <a:ext uri="{FF2B5EF4-FFF2-40B4-BE49-F238E27FC236}">
                <a16:creationId xmlns:a16="http://schemas.microsoft.com/office/drawing/2014/main" id="{F9B7BC67-FA7F-4E7C-9922-84DEFF6914A1}"/>
              </a:ext>
            </a:extLst>
          </p:cNvPr>
          <p:cNvPicPr/>
          <p:nvPr/>
        </p:nvPicPr>
        <p:blipFill>
          <a:blip r:embed="rId2" cstate="print"/>
          <a:srcRect/>
          <a:stretch>
            <a:fillRect/>
          </a:stretch>
        </p:blipFill>
        <p:spPr bwMode="auto">
          <a:xfrm>
            <a:off x="898611" y="784953"/>
            <a:ext cx="1152144" cy="794074"/>
          </a:xfrm>
          <a:prstGeom prst="rect">
            <a:avLst/>
          </a:prstGeom>
          <a:noFill/>
          <a:ln w="9525">
            <a:noFill/>
            <a:miter lim="800000"/>
            <a:headEnd/>
            <a:tailEnd/>
          </a:ln>
        </p:spPr>
      </p:pic>
      <p:pic>
        <p:nvPicPr>
          <p:cNvPr id="5" name="Picture 4" descr="E:\Anand\Research\Documents\Chapters27052016\1-Seqmentation and Quality\Images\original\Hough\S4012D10.jpg">
            <a:extLst>
              <a:ext uri="{FF2B5EF4-FFF2-40B4-BE49-F238E27FC236}">
                <a16:creationId xmlns:a16="http://schemas.microsoft.com/office/drawing/2014/main" id="{C0D50CE2-BA44-425D-B402-CA4F24065215}"/>
              </a:ext>
            </a:extLst>
          </p:cNvPr>
          <p:cNvPicPr/>
          <p:nvPr/>
        </p:nvPicPr>
        <p:blipFill>
          <a:blip r:embed="rId3" cstate="print"/>
          <a:srcRect/>
          <a:stretch>
            <a:fillRect/>
          </a:stretch>
        </p:blipFill>
        <p:spPr bwMode="auto">
          <a:xfrm>
            <a:off x="2864571" y="784953"/>
            <a:ext cx="1204514" cy="794074"/>
          </a:xfrm>
          <a:prstGeom prst="rect">
            <a:avLst/>
          </a:prstGeom>
          <a:noFill/>
          <a:ln w="9525">
            <a:noFill/>
            <a:miter lim="800000"/>
            <a:headEnd/>
            <a:tailEnd/>
          </a:ln>
        </p:spPr>
      </p:pic>
      <p:pic>
        <p:nvPicPr>
          <p:cNvPr id="6" name="Picture 5" descr="E:\Anand\Research\Documents\Chapters27052016\1-Seqmentation and Quality\Images\original\Levelset\S4012D10.jpg">
            <a:extLst>
              <a:ext uri="{FF2B5EF4-FFF2-40B4-BE49-F238E27FC236}">
                <a16:creationId xmlns:a16="http://schemas.microsoft.com/office/drawing/2014/main" id="{22225CC9-542B-4EB8-A82B-59137BE71E2E}"/>
              </a:ext>
            </a:extLst>
          </p:cNvPr>
          <p:cNvPicPr/>
          <p:nvPr/>
        </p:nvPicPr>
        <p:blipFill>
          <a:blip r:embed="rId4" cstate="print"/>
          <a:srcRect/>
          <a:stretch>
            <a:fillRect/>
          </a:stretch>
        </p:blipFill>
        <p:spPr bwMode="auto">
          <a:xfrm>
            <a:off x="4998171" y="784953"/>
            <a:ext cx="1204514" cy="794074"/>
          </a:xfrm>
          <a:prstGeom prst="rect">
            <a:avLst/>
          </a:prstGeom>
          <a:noFill/>
          <a:ln w="9525">
            <a:noFill/>
            <a:miter lim="800000"/>
            <a:headEnd/>
            <a:tailEnd/>
          </a:ln>
        </p:spPr>
      </p:pic>
      <p:pic>
        <p:nvPicPr>
          <p:cNvPr id="7" name="Picture 6" descr="E:\Anand\Research\Documents\Chapters27052016\1-Seqmentation and Quality\Images\original\Proposed\S4012D10.jpg">
            <a:extLst>
              <a:ext uri="{FF2B5EF4-FFF2-40B4-BE49-F238E27FC236}">
                <a16:creationId xmlns:a16="http://schemas.microsoft.com/office/drawing/2014/main" id="{047B777F-12BC-4806-94C3-8AD2B58A49E0}"/>
              </a:ext>
            </a:extLst>
          </p:cNvPr>
          <p:cNvPicPr/>
          <p:nvPr/>
        </p:nvPicPr>
        <p:blipFill>
          <a:blip r:embed="rId5" cstate="print"/>
          <a:srcRect/>
          <a:stretch>
            <a:fillRect/>
          </a:stretch>
        </p:blipFill>
        <p:spPr bwMode="auto">
          <a:xfrm>
            <a:off x="7131771" y="784953"/>
            <a:ext cx="1204514" cy="794074"/>
          </a:xfrm>
          <a:prstGeom prst="rect">
            <a:avLst/>
          </a:prstGeom>
          <a:noFill/>
          <a:ln w="9525">
            <a:noFill/>
            <a:miter lim="800000"/>
            <a:headEnd/>
            <a:tailEnd/>
          </a:ln>
        </p:spPr>
      </p:pic>
      <p:pic>
        <p:nvPicPr>
          <p:cNvPr id="8" name="Picture 7" descr="E:\Anand\Research\Documents\Chapters27052016\1-Seqmentation and Quality\Images\original\S4012D02.jpg">
            <a:extLst>
              <a:ext uri="{FF2B5EF4-FFF2-40B4-BE49-F238E27FC236}">
                <a16:creationId xmlns:a16="http://schemas.microsoft.com/office/drawing/2014/main" id="{D64E6301-79A7-4514-80F3-1BF69AA362ED}"/>
              </a:ext>
            </a:extLst>
          </p:cNvPr>
          <p:cNvPicPr/>
          <p:nvPr/>
        </p:nvPicPr>
        <p:blipFill>
          <a:blip r:embed="rId6" cstate="print"/>
          <a:srcRect/>
          <a:stretch>
            <a:fillRect/>
          </a:stretch>
        </p:blipFill>
        <p:spPr bwMode="auto">
          <a:xfrm>
            <a:off x="898611" y="1709984"/>
            <a:ext cx="1152144" cy="794074"/>
          </a:xfrm>
          <a:prstGeom prst="rect">
            <a:avLst/>
          </a:prstGeom>
          <a:noFill/>
          <a:ln w="9525">
            <a:noFill/>
            <a:miter lim="800000"/>
            <a:headEnd/>
            <a:tailEnd/>
          </a:ln>
        </p:spPr>
      </p:pic>
      <p:pic>
        <p:nvPicPr>
          <p:cNvPr id="9" name="Picture 8" descr="E:\Anand\Research\Documents\Chapters27052016\1-Seqmentation and Quality\Images\original\Hough\S4012D02.jpg">
            <a:extLst>
              <a:ext uri="{FF2B5EF4-FFF2-40B4-BE49-F238E27FC236}">
                <a16:creationId xmlns:a16="http://schemas.microsoft.com/office/drawing/2014/main" id="{5FCFC712-C768-4C6E-8E09-CBCD2DF1E717}"/>
              </a:ext>
            </a:extLst>
          </p:cNvPr>
          <p:cNvPicPr/>
          <p:nvPr/>
        </p:nvPicPr>
        <p:blipFill>
          <a:blip r:embed="rId7" cstate="print"/>
          <a:srcRect/>
          <a:stretch>
            <a:fillRect/>
          </a:stretch>
        </p:blipFill>
        <p:spPr bwMode="auto">
          <a:xfrm>
            <a:off x="2864571" y="1709984"/>
            <a:ext cx="1204514" cy="794074"/>
          </a:xfrm>
          <a:prstGeom prst="rect">
            <a:avLst/>
          </a:prstGeom>
          <a:noFill/>
          <a:ln w="9525">
            <a:noFill/>
            <a:miter lim="800000"/>
            <a:headEnd/>
            <a:tailEnd/>
          </a:ln>
        </p:spPr>
      </p:pic>
      <p:pic>
        <p:nvPicPr>
          <p:cNvPr id="10" name="Picture 9" descr="E:\Anand\Research\Documents\Chapters27052016\1-Seqmentation and Quality\Images\original\Levelset\S4012D02.jpg">
            <a:extLst>
              <a:ext uri="{FF2B5EF4-FFF2-40B4-BE49-F238E27FC236}">
                <a16:creationId xmlns:a16="http://schemas.microsoft.com/office/drawing/2014/main" id="{05C97A02-3FB9-406E-8DD3-D67A41A65381}"/>
              </a:ext>
            </a:extLst>
          </p:cNvPr>
          <p:cNvPicPr/>
          <p:nvPr/>
        </p:nvPicPr>
        <p:blipFill>
          <a:blip r:embed="rId8" cstate="print"/>
          <a:srcRect/>
          <a:stretch>
            <a:fillRect/>
          </a:stretch>
        </p:blipFill>
        <p:spPr bwMode="auto">
          <a:xfrm>
            <a:off x="4998171" y="1709984"/>
            <a:ext cx="1204514" cy="794074"/>
          </a:xfrm>
          <a:prstGeom prst="rect">
            <a:avLst/>
          </a:prstGeom>
          <a:noFill/>
          <a:ln w="9525">
            <a:noFill/>
            <a:miter lim="800000"/>
            <a:headEnd/>
            <a:tailEnd/>
          </a:ln>
        </p:spPr>
      </p:pic>
      <p:pic>
        <p:nvPicPr>
          <p:cNvPr id="11" name="Picture 10" descr="E:\Anand\Research\Documents\Chapters27052016\1-Seqmentation and Quality\Images\original\Proposed\S4012D02.jpg">
            <a:extLst>
              <a:ext uri="{FF2B5EF4-FFF2-40B4-BE49-F238E27FC236}">
                <a16:creationId xmlns:a16="http://schemas.microsoft.com/office/drawing/2014/main" id="{72C1D9E6-B1EF-4051-A5F7-C5D3A1FC9556}"/>
              </a:ext>
            </a:extLst>
          </p:cNvPr>
          <p:cNvPicPr/>
          <p:nvPr/>
        </p:nvPicPr>
        <p:blipFill>
          <a:blip r:embed="rId9" cstate="print"/>
          <a:srcRect/>
          <a:stretch>
            <a:fillRect/>
          </a:stretch>
        </p:blipFill>
        <p:spPr bwMode="auto">
          <a:xfrm>
            <a:off x="7131771" y="1709984"/>
            <a:ext cx="1204514" cy="794074"/>
          </a:xfrm>
          <a:prstGeom prst="rect">
            <a:avLst/>
          </a:prstGeom>
          <a:noFill/>
          <a:ln w="9525">
            <a:noFill/>
            <a:miter lim="800000"/>
            <a:headEnd/>
            <a:tailEnd/>
          </a:ln>
        </p:spPr>
      </p:pic>
      <p:pic>
        <p:nvPicPr>
          <p:cNvPr id="12" name="Picture 11" descr="E:\Anand\Research\Documents\Chapters27052016\1-Seqmentation and Quality\Images\original\S4029D13.jpg">
            <a:extLst>
              <a:ext uri="{FF2B5EF4-FFF2-40B4-BE49-F238E27FC236}">
                <a16:creationId xmlns:a16="http://schemas.microsoft.com/office/drawing/2014/main" id="{B4FC836B-C18F-4E3A-A762-BF3343A666DB}"/>
              </a:ext>
            </a:extLst>
          </p:cNvPr>
          <p:cNvPicPr/>
          <p:nvPr/>
        </p:nvPicPr>
        <p:blipFill>
          <a:blip r:embed="rId10"/>
          <a:srcRect/>
          <a:stretch>
            <a:fillRect/>
          </a:stretch>
        </p:blipFill>
        <p:spPr bwMode="auto">
          <a:xfrm>
            <a:off x="898611" y="2688168"/>
            <a:ext cx="1152144" cy="794074"/>
          </a:xfrm>
          <a:prstGeom prst="rect">
            <a:avLst/>
          </a:prstGeom>
          <a:noFill/>
          <a:ln w="9525">
            <a:noFill/>
            <a:miter lim="800000"/>
            <a:headEnd/>
            <a:tailEnd/>
          </a:ln>
        </p:spPr>
      </p:pic>
      <p:pic>
        <p:nvPicPr>
          <p:cNvPr id="13" name="Picture 12" descr="E:\Anand\Research\Documents\Chapters27052016\1-Seqmentation and Quality\Images\original\Hough\S4029D13.jpg">
            <a:extLst>
              <a:ext uri="{FF2B5EF4-FFF2-40B4-BE49-F238E27FC236}">
                <a16:creationId xmlns:a16="http://schemas.microsoft.com/office/drawing/2014/main" id="{22EF9119-F1EA-4B15-9FA1-B35BB49E6868}"/>
              </a:ext>
            </a:extLst>
          </p:cNvPr>
          <p:cNvPicPr/>
          <p:nvPr/>
        </p:nvPicPr>
        <p:blipFill>
          <a:blip r:embed="rId11" cstate="print"/>
          <a:srcRect/>
          <a:stretch>
            <a:fillRect/>
          </a:stretch>
        </p:blipFill>
        <p:spPr bwMode="auto">
          <a:xfrm>
            <a:off x="2910291" y="2688168"/>
            <a:ext cx="1204514" cy="794074"/>
          </a:xfrm>
          <a:prstGeom prst="rect">
            <a:avLst/>
          </a:prstGeom>
          <a:noFill/>
          <a:ln w="9525">
            <a:noFill/>
            <a:miter lim="800000"/>
            <a:headEnd/>
            <a:tailEnd/>
          </a:ln>
        </p:spPr>
      </p:pic>
      <p:pic>
        <p:nvPicPr>
          <p:cNvPr id="14" name="Picture 13" descr="E:\Anand\Research\Documents\Chapters27052016\1-Seqmentation and Quality\Images\original\Levelset\S4029D13.jpg">
            <a:extLst>
              <a:ext uri="{FF2B5EF4-FFF2-40B4-BE49-F238E27FC236}">
                <a16:creationId xmlns:a16="http://schemas.microsoft.com/office/drawing/2014/main" id="{904C0F80-E58F-4353-9F67-755BACAAAA0D}"/>
              </a:ext>
            </a:extLst>
          </p:cNvPr>
          <p:cNvPicPr/>
          <p:nvPr/>
        </p:nvPicPr>
        <p:blipFill>
          <a:blip r:embed="rId12" cstate="print"/>
          <a:srcRect/>
          <a:stretch>
            <a:fillRect/>
          </a:stretch>
        </p:blipFill>
        <p:spPr bwMode="auto">
          <a:xfrm>
            <a:off x="4967691" y="2688168"/>
            <a:ext cx="1204514" cy="794074"/>
          </a:xfrm>
          <a:prstGeom prst="rect">
            <a:avLst/>
          </a:prstGeom>
          <a:noFill/>
          <a:ln w="9525">
            <a:noFill/>
            <a:miter lim="800000"/>
            <a:headEnd/>
            <a:tailEnd/>
          </a:ln>
        </p:spPr>
      </p:pic>
      <p:pic>
        <p:nvPicPr>
          <p:cNvPr id="15" name="Picture 14" descr="E:\Anand\Research\Documents\Chapters27052016\1-Seqmentation and Quality\Images\original\Proposed\S4029D13.jpg">
            <a:extLst>
              <a:ext uri="{FF2B5EF4-FFF2-40B4-BE49-F238E27FC236}">
                <a16:creationId xmlns:a16="http://schemas.microsoft.com/office/drawing/2014/main" id="{E712D502-D19E-4C7D-A1B7-21A96A6B36B7}"/>
              </a:ext>
            </a:extLst>
          </p:cNvPr>
          <p:cNvPicPr/>
          <p:nvPr/>
        </p:nvPicPr>
        <p:blipFill>
          <a:blip r:embed="rId13" cstate="print"/>
          <a:srcRect/>
          <a:stretch>
            <a:fillRect/>
          </a:stretch>
        </p:blipFill>
        <p:spPr bwMode="auto">
          <a:xfrm>
            <a:off x="7131771" y="2688168"/>
            <a:ext cx="1204514" cy="794074"/>
          </a:xfrm>
          <a:prstGeom prst="rect">
            <a:avLst/>
          </a:prstGeom>
          <a:noFill/>
          <a:ln w="9525">
            <a:noFill/>
            <a:miter lim="800000"/>
            <a:headEnd/>
            <a:tailEnd/>
          </a:ln>
        </p:spPr>
      </p:pic>
      <p:pic>
        <p:nvPicPr>
          <p:cNvPr id="16" name="Picture 15" descr="E:\Anand\Research\Documents\Chapters27052016\1-Seqmentation and Quality\Images\Comparison\S4037D06.jpg">
            <a:extLst>
              <a:ext uri="{FF2B5EF4-FFF2-40B4-BE49-F238E27FC236}">
                <a16:creationId xmlns:a16="http://schemas.microsoft.com/office/drawing/2014/main" id="{5351F0D0-39B1-4BB6-8358-A20962EAAFBF}"/>
              </a:ext>
            </a:extLst>
          </p:cNvPr>
          <p:cNvPicPr/>
          <p:nvPr/>
        </p:nvPicPr>
        <p:blipFill>
          <a:blip r:embed="rId14"/>
          <a:srcRect/>
          <a:stretch>
            <a:fillRect/>
          </a:stretch>
        </p:blipFill>
        <p:spPr bwMode="auto">
          <a:xfrm>
            <a:off x="852891" y="3730171"/>
            <a:ext cx="1152144" cy="794074"/>
          </a:xfrm>
          <a:prstGeom prst="rect">
            <a:avLst/>
          </a:prstGeom>
          <a:noFill/>
          <a:ln w="9525">
            <a:noFill/>
            <a:miter lim="800000"/>
            <a:headEnd/>
            <a:tailEnd/>
          </a:ln>
        </p:spPr>
      </p:pic>
      <p:pic>
        <p:nvPicPr>
          <p:cNvPr id="17" name="Picture 16" descr="E:\Anand\Research\Documents\Chapters27052016\1-Seqmentation and Quality\Images\Comparison\Hough\S4037D06.jpg">
            <a:extLst>
              <a:ext uri="{FF2B5EF4-FFF2-40B4-BE49-F238E27FC236}">
                <a16:creationId xmlns:a16="http://schemas.microsoft.com/office/drawing/2014/main" id="{683A1A85-7BE9-466A-BE43-95B5191E4DA5}"/>
              </a:ext>
            </a:extLst>
          </p:cNvPr>
          <p:cNvPicPr/>
          <p:nvPr/>
        </p:nvPicPr>
        <p:blipFill>
          <a:blip r:embed="rId15" cstate="print"/>
          <a:srcRect/>
          <a:stretch>
            <a:fillRect/>
          </a:stretch>
        </p:blipFill>
        <p:spPr bwMode="auto">
          <a:xfrm>
            <a:off x="2864571" y="3730170"/>
            <a:ext cx="1204514" cy="794074"/>
          </a:xfrm>
          <a:prstGeom prst="rect">
            <a:avLst/>
          </a:prstGeom>
          <a:noFill/>
          <a:ln w="9525">
            <a:noFill/>
            <a:miter lim="800000"/>
            <a:headEnd/>
            <a:tailEnd/>
          </a:ln>
        </p:spPr>
      </p:pic>
      <p:pic>
        <p:nvPicPr>
          <p:cNvPr id="18" name="Picture 17" descr="E:\Anand\Research\Documents\Chapters27052016\1-Seqmentation and Quality\Images\Comparison\Levelset\S4037D06.jpg">
            <a:extLst>
              <a:ext uri="{FF2B5EF4-FFF2-40B4-BE49-F238E27FC236}">
                <a16:creationId xmlns:a16="http://schemas.microsoft.com/office/drawing/2014/main" id="{196DC1E4-C80A-4023-9004-F1C382149DC6}"/>
              </a:ext>
            </a:extLst>
          </p:cNvPr>
          <p:cNvPicPr/>
          <p:nvPr/>
        </p:nvPicPr>
        <p:blipFill>
          <a:blip r:embed="rId16" cstate="print"/>
          <a:srcRect/>
          <a:stretch>
            <a:fillRect/>
          </a:stretch>
        </p:blipFill>
        <p:spPr bwMode="auto">
          <a:xfrm>
            <a:off x="4967691" y="3653971"/>
            <a:ext cx="1204514" cy="794074"/>
          </a:xfrm>
          <a:prstGeom prst="rect">
            <a:avLst/>
          </a:prstGeom>
          <a:noFill/>
          <a:ln w="9525">
            <a:noFill/>
            <a:miter lim="800000"/>
            <a:headEnd/>
            <a:tailEnd/>
          </a:ln>
        </p:spPr>
      </p:pic>
      <p:pic>
        <p:nvPicPr>
          <p:cNvPr id="19" name="Picture 18" descr="E:\Anand\Research\Documents\Chapters27052016\1-Seqmentation and Quality\Images\Comparison\Proposed\S4037D06.jpg">
            <a:extLst>
              <a:ext uri="{FF2B5EF4-FFF2-40B4-BE49-F238E27FC236}">
                <a16:creationId xmlns:a16="http://schemas.microsoft.com/office/drawing/2014/main" id="{9B25A502-A0F2-4453-995F-3045CC37DC59}"/>
              </a:ext>
            </a:extLst>
          </p:cNvPr>
          <p:cNvPicPr/>
          <p:nvPr/>
        </p:nvPicPr>
        <p:blipFill>
          <a:blip r:embed="rId17" cstate="print"/>
          <a:srcRect/>
          <a:stretch>
            <a:fillRect/>
          </a:stretch>
        </p:blipFill>
        <p:spPr bwMode="auto">
          <a:xfrm>
            <a:off x="7147011" y="3653971"/>
            <a:ext cx="1152144" cy="794074"/>
          </a:xfrm>
          <a:prstGeom prst="rect">
            <a:avLst/>
          </a:prstGeom>
          <a:noFill/>
          <a:ln w="9525">
            <a:noFill/>
            <a:miter lim="800000"/>
            <a:headEnd/>
            <a:tailEnd/>
          </a:ln>
        </p:spPr>
      </p:pic>
    </p:spTree>
    <p:extLst>
      <p:ext uri="{BB962C8B-B14F-4D97-AF65-F5344CB8AC3E}">
        <p14:creationId xmlns:p14="http://schemas.microsoft.com/office/powerpoint/2010/main" val="1649291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431D83-D5D8-42D5-9123-0154E4D2BA00}"/>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35</a:t>
            </a:fld>
            <a:endParaRPr lang="en-IN" kern="1200">
              <a:solidFill>
                <a:prstClr val="black">
                  <a:tint val="75000"/>
                </a:prstClr>
              </a:solidFill>
              <a:latin typeface="Calibri" panose="020F0502020204030204"/>
              <a:ea typeface="+mn-ea"/>
              <a:cs typeface="+mn-cs"/>
            </a:endParaRPr>
          </a:p>
        </p:txBody>
      </p:sp>
      <p:pic>
        <p:nvPicPr>
          <p:cNvPr id="3" name="Picture 2">
            <a:extLst>
              <a:ext uri="{FF2B5EF4-FFF2-40B4-BE49-F238E27FC236}">
                <a16:creationId xmlns:a16="http://schemas.microsoft.com/office/drawing/2014/main" id="{C9A4B18F-DD30-43ED-BA17-C116221C278A}"/>
              </a:ext>
            </a:extLst>
          </p:cNvPr>
          <p:cNvPicPr>
            <a:picLocks noChangeAspect="1"/>
          </p:cNvPicPr>
          <p:nvPr/>
        </p:nvPicPr>
        <p:blipFill>
          <a:blip r:embed="rId2"/>
          <a:stretch>
            <a:fillRect/>
          </a:stretch>
        </p:blipFill>
        <p:spPr>
          <a:xfrm>
            <a:off x="1035207" y="0"/>
            <a:ext cx="7073585" cy="5143500"/>
          </a:xfrm>
          <a:prstGeom prst="rect">
            <a:avLst/>
          </a:prstGeom>
        </p:spPr>
      </p:pic>
    </p:spTree>
    <p:extLst>
      <p:ext uri="{BB962C8B-B14F-4D97-AF65-F5344CB8AC3E}">
        <p14:creationId xmlns:p14="http://schemas.microsoft.com/office/powerpoint/2010/main" val="224923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5C6C-0B8C-4677-B601-D6580B885656}"/>
              </a:ext>
            </a:extLst>
          </p:cNvPr>
          <p:cNvSpPr>
            <a:spLocks noGrp="1"/>
          </p:cNvSpPr>
          <p:nvPr>
            <p:ph type="title"/>
          </p:nvPr>
        </p:nvSpPr>
        <p:spPr>
          <a:xfrm>
            <a:off x="628650" y="909777"/>
            <a:ext cx="7886700" cy="323476"/>
          </a:xfrm>
        </p:spPr>
        <p:txBody>
          <a:bodyPr>
            <a:normAutofit fontScale="90000"/>
          </a:bodyPr>
          <a:lstStyle/>
          <a:p>
            <a:r>
              <a:rPr lang="en-IN" dirty="0">
                <a:solidFill>
                  <a:srgbClr val="7030A0"/>
                </a:solidFill>
              </a:rPr>
              <a:t>Our Approach</a:t>
            </a:r>
          </a:p>
        </p:txBody>
      </p:sp>
      <p:sp>
        <p:nvSpPr>
          <p:cNvPr id="3" name="Content Placeholder 2">
            <a:extLst>
              <a:ext uri="{FF2B5EF4-FFF2-40B4-BE49-F238E27FC236}">
                <a16:creationId xmlns:a16="http://schemas.microsoft.com/office/drawing/2014/main" id="{B9A5A247-B8BC-4185-A3F2-6AFF5CB8CE4E}"/>
              </a:ext>
            </a:extLst>
          </p:cNvPr>
          <p:cNvSpPr>
            <a:spLocks noGrp="1"/>
          </p:cNvSpPr>
          <p:nvPr>
            <p:ph idx="1"/>
          </p:nvPr>
        </p:nvSpPr>
        <p:spPr/>
        <p:txBody>
          <a:bodyPr/>
          <a:lstStyle/>
          <a:p>
            <a:r>
              <a:rPr lang="en-IN" dirty="0" err="1"/>
              <a:t>Mediapipe</a:t>
            </a:r>
            <a:r>
              <a:rPr lang="en-IN" dirty="0"/>
              <a:t> Face Mesh</a:t>
            </a:r>
          </a:p>
          <a:p>
            <a:r>
              <a:rPr lang="en-US" dirty="0"/>
              <a:t>Distance threshold range (in cm) and the corresponding pixel distance range</a:t>
            </a:r>
          </a:p>
          <a:p>
            <a:r>
              <a:rPr lang="en-US" dirty="0"/>
              <a:t>Flip and convert the image to RGB</a:t>
            </a:r>
          </a:p>
          <a:p>
            <a:r>
              <a:rPr lang="en-US" dirty="0"/>
              <a:t>Process the image and detect face landmarks</a:t>
            </a:r>
          </a:p>
          <a:p>
            <a:endParaRPr lang="en-IN" dirty="0"/>
          </a:p>
        </p:txBody>
      </p:sp>
      <p:sp>
        <p:nvSpPr>
          <p:cNvPr id="4" name="Slide Number Placeholder 3">
            <a:extLst>
              <a:ext uri="{FF2B5EF4-FFF2-40B4-BE49-F238E27FC236}">
                <a16:creationId xmlns:a16="http://schemas.microsoft.com/office/drawing/2014/main" id="{D607AC90-EB65-4945-98FF-61CE12D950FB}"/>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36</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961335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3D42-E8D2-4A0D-AE88-FA2DC74557D3}"/>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7157236A-04C2-4091-A4C3-AA78AA83F944}"/>
              </a:ext>
            </a:extLst>
          </p:cNvPr>
          <p:cNvSpPr>
            <a:spLocks noGrp="1"/>
          </p:cNvSpPr>
          <p:nvPr>
            <p:ph idx="1"/>
          </p:nvPr>
        </p:nvSpPr>
        <p:spPr/>
        <p:txBody>
          <a:bodyPr/>
          <a:lstStyle/>
          <a:p>
            <a:r>
              <a:rPr lang="en-US" dirty="0"/>
              <a:t>Function to calculate the distance between two landmarks </a:t>
            </a:r>
          </a:p>
          <a:p>
            <a:r>
              <a:rPr lang="en-US" dirty="0"/>
              <a:t>Calculate the distance between the outer corners of the eyes</a:t>
            </a:r>
          </a:p>
          <a:p>
            <a:r>
              <a:rPr lang="en-US" dirty="0">
                <a:solidFill>
                  <a:srgbClr val="0070C0"/>
                </a:solidFill>
              </a:rPr>
              <a:t>Check if the person is within the 59-60 cm range</a:t>
            </a:r>
          </a:p>
          <a:p>
            <a:r>
              <a:rPr lang="en-US" dirty="0"/>
              <a:t>Function to calculate center and radius for given indices</a:t>
            </a:r>
          </a:p>
          <a:p>
            <a:r>
              <a:rPr lang="en-US" dirty="0"/>
              <a:t>Calculate and draw circles for left iris / right iris</a:t>
            </a:r>
          </a:p>
          <a:p>
            <a:r>
              <a:rPr lang="en-US" dirty="0"/>
              <a:t>Calculate and draw circles for left pupil / right pupil</a:t>
            </a:r>
            <a:endParaRPr lang="en-IN" dirty="0"/>
          </a:p>
        </p:txBody>
      </p:sp>
      <p:sp>
        <p:nvSpPr>
          <p:cNvPr id="4" name="Slide Number Placeholder 3">
            <a:extLst>
              <a:ext uri="{FF2B5EF4-FFF2-40B4-BE49-F238E27FC236}">
                <a16:creationId xmlns:a16="http://schemas.microsoft.com/office/drawing/2014/main" id="{3F85AAAA-9CC2-428B-9D18-E45424B5442B}"/>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37</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109815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2A4B-088D-4533-97F3-821B6B7784F9}"/>
              </a:ext>
            </a:extLst>
          </p:cNvPr>
          <p:cNvSpPr>
            <a:spLocks noGrp="1"/>
          </p:cNvSpPr>
          <p:nvPr>
            <p:ph type="title"/>
          </p:nvPr>
        </p:nvSpPr>
        <p:spPr/>
        <p:txBody>
          <a:bodyPr>
            <a:normAutofit fontScale="90000"/>
          </a:bodyPr>
          <a:lstStyle/>
          <a:p>
            <a:r>
              <a:rPr lang="en-IN" dirty="0" err="1"/>
              <a:t>Mediapipe</a:t>
            </a:r>
            <a:r>
              <a:rPr lang="en-IN" dirty="0"/>
              <a:t> Face Mesh</a:t>
            </a:r>
          </a:p>
        </p:txBody>
      </p:sp>
      <p:sp>
        <p:nvSpPr>
          <p:cNvPr id="3" name="Content Placeholder 2">
            <a:extLst>
              <a:ext uri="{FF2B5EF4-FFF2-40B4-BE49-F238E27FC236}">
                <a16:creationId xmlns:a16="http://schemas.microsoft.com/office/drawing/2014/main" id="{171992BA-A075-4FAC-922C-33F12DFDEFFD}"/>
              </a:ext>
            </a:extLst>
          </p:cNvPr>
          <p:cNvSpPr>
            <a:spLocks noGrp="1"/>
          </p:cNvSpPr>
          <p:nvPr>
            <p:ph idx="1"/>
          </p:nvPr>
        </p:nvSpPr>
        <p:spPr/>
        <p:txBody>
          <a:bodyPr/>
          <a:lstStyle/>
          <a:p>
            <a:r>
              <a:rPr lang="en-IN" dirty="0"/>
              <a:t>Employs machine learning (ML) </a:t>
            </a:r>
          </a:p>
          <a:p>
            <a:r>
              <a:rPr lang="en-US" dirty="0"/>
              <a:t>ML pipeline consists of two real-time deep neural network models that work together: </a:t>
            </a:r>
          </a:p>
          <a:p>
            <a:pPr lvl="1"/>
            <a:r>
              <a:rPr lang="en-US" dirty="0"/>
              <a:t>A detector that operates on the full image and computes face locations and </a:t>
            </a:r>
          </a:p>
          <a:p>
            <a:pPr lvl="1"/>
            <a:r>
              <a:rPr lang="en-US" dirty="0"/>
              <a:t>a 3D face landmark model that operates on those locations and predicts the approximate 3D surface via regression. </a:t>
            </a:r>
            <a:endParaRPr lang="en-IN" dirty="0"/>
          </a:p>
        </p:txBody>
      </p:sp>
      <p:sp>
        <p:nvSpPr>
          <p:cNvPr id="4" name="Slide Number Placeholder 3">
            <a:extLst>
              <a:ext uri="{FF2B5EF4-FFF2-40B4-BE49-F238E27FC236}">
                <a16:creationId xmlns:a16="http://schemas.microsoft.com/office/drawing/2014/main" id="{1318862C-1256-4E6D-AB7D-0856EE32FC11}"/>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38</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846816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4CECB-BBA8-44E0-807F-EADE08F9F311}"/>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39</a:t>
            </a:fld>
            <a:endParaRPr lang="en-IN" kern="1200">
              <a:solidFill>
                <a:prstClr val="black">
                  <a:tint val="75000"/>
                </a:prstClr>
              </a:solidFill>
              <a:latin typeface="Calibri" panose="020F0502020204030204"/>
              <a:ea typeface="+mn-ea"/>
              <a:cs typeface="+mn-cs"/>
            </a:endParaRPr>
          </a:p>
        </p:txBody>
      </p:sp>
      <p:pic>
        <p:nvPicPr>
          <p:cNvPr id="3074" name="Picture 2" descr="A comparative study of face landmarking techniques | EURASIP Journal on  Image and Video Processing | Full Text">
            <a:extLst>
              <a:ext uri="{FF2B5EF4-FFF2-40B4-BE49-F238E27FC236}">
                <a16:creationId xmlns:a16="http://schemas.microsoft.com/office/drawing/2014/main" id="{94C01FA9-B8E4-4F8C-85EF-E43C74FDB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8363"/>
            <a:ext cx="9144000" cy="340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5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09B0-51F4-4FB9-AE18-A5CD3C8B0957}"/>
              </a:ext>
            </a:extLst>
          </p:cNvPr>
          <p:cNvSpPr>
            <a:spLocks noGrp="1"/>
          </p:cNvSpPr>
          <p:nvPr>
            <p:ph type="title"/>
          </p:nvPr>
        </p:nvSpPr>
        <p:spPr/>
        <p:txBody>
          <a:bodyPr>
            <a:normAutofit fontScale="90000"/>
          </a:bodyPr>
          <a:lstStyle/>
          <a:p>
            <a:r>
              <a:rPr lang="en-IN" dirty="0"/>
              <a:t>Introduction to Iris-Based Diagnosis</a:t>
            </a:r>
          </a:p>
        </p:txBody>
      </p:sp>
      <p:sp>
        <p:nvSpPr>
          <p:cNvPr id="3" name="Content Placeholder 2">
            <a:extLst>
              <a:ext uri="{FF2B5EF4-FFF2-40B4-BE49-F238E27FC236}">
                <a16:creationId xmlns:a16="http://schemas.microsoft.com/office/drawing/2014/main" id="{5A5607D5-D219-494B-9DEF-5F2377C6E090}"/>
              </a:ext>
            </a:extLst>
          </p:cNvPr>
          <p:cNvSpPr>
            <a:spLocks noGrp="1"/>
          </p:cNvSpPr>
          <p:nvPr>
            <p:ph idx="1"/>
          </p:nvPr>
        </p:nvSpPr>
        <p:spPr/>
        <p:txBody>
          <a:bodyPr/>
          <a:lstStyle/>
          <a:p>
            <a:r>
              <a:rPr lang="en-US" dirty="0"/>
              <a:t>Iris Diagnosis Concept</a:t>
            </a:r>
          </a:p>
          <a:p>
            <a:pPr lvl="1"/>
            <a:r>
              <a:rPr lang="en-US" dirty="0"/>
              <a:t>Iris diagnosis is a non-invasive method that uses patterns, colors, and structures in the iris to analyze an individual's health condition.</a:t>
            </a:r>
          </a:p>
          <a:p>
            <a:r>
              <a:rPr lang="en-US" dirty="0"/>
              <a:t>Brief History</a:t>
            </a:r>
          </a:p>
          <a:p>
            <a:pPr lvl="1"/>
            <a:r>
              <a:rPr lang="en-US" dirty="0"/>
              <a:t>This technique has roots in alternative medicine practices and has been modernized using digital technology for better accuracy.</a:t>
            </a:r>
            <a:endParaRPr lang="en-IN" dirty="0"/>
          </a:p>
        </p:txBody>
      </p:sp>
      <p:sp>
        <p:nvSpPr>
          <p:cNvPr id="4" name="Slide Number Placeholder 3">
            <a:extLst>
              <a:ext uri="{FF2B5EF4-FFF2-40B4-BE49-F238E27FC236}">
                <a16:creationId xmlns:a16="http://schemas.microsoft.com/office/drawing/2014/main" id="{EAF7EF2E-A0AE-40AB-B787-5C26976984E5}"/>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200619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pipe.dev/images/attention_mesh_architecture.png">
            <a:extLst>
              <a:ext uri="{FF2B5EF4-FFF2-40B4-BE49-F238E27FC236}">
                <a16:creationId xmlns:a16="http://schemas.microsoft.com/office/drawing/2014/main" id="{70E8DB78-53CB-4AB0-8E6A-5EEC2F852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0525"/>
            <a:ext cx="9144000" cy="4362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8E84B7B-CDAB-4B08-AE50-CC735A1EDB99}"/>
              </a:ext>
            </a:extLst>
          </p:cNvPr>
          <p:cNvSpPr/>
          <p:nvPr/>
        </p:nvSpPr>
        <p:spPr>
          <a:xfrm>
            <a:off x="2551153" y="4752975"/>
            <a:ext cx="3871573" cy="307777"/>
          </a:xfrm>
          <a:prstGeom prst="rect">
            <a:avLst/>
          </a:prstGeom>
        </p:spPr>
        <p:txBody>
          <a:bodyPr wrap="none">
            <a:spAutoFit/>
          </a:bodyPr>
          <a:lstStyle/>
          <a:p>
            <a:r>
              <a:rPr lang="en-US" i="1" dirty="0">
                <a:solidFill>
                  <a:srgbClr val="404040"/>
                </a:solidFill>
                <a:latin typeface="Lato"/>
              </a:rPr>
              <a:t>Attention Mesh: Overview of model architecture</a:t>
            </a:r>
            <a:endParaRPr lang="en-IN" dirty="0"/>
          </a:p>
        </p:txBody>
      </p:sp>
      <p:sp>
        <p:nvSpPr>
          <p:cNvPr id="3" name="Slide Number Placeholder 2">
            <a:extLst>
              <a:ext uri="{FF2B5EF4-FFF2-40B4-BE49-F238E27FC236}">
                <a16:creationId xmlns:a16="http://schemas.microsoft.com/office/drawing/2014/main" id="{4B53EA10-D9A2-432D-A0BC-7C0C31A8F544}"/>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40</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664582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pipe.dev/images/face_geometry_metric_3d_space.gif">
            <a:extLst>
              <a:ext uri="{FF2B5EF4-FFF2-40B4-BE49-F238E27FC236}">
                <a16:creationId xmlns:a16="http://schemas.microsoft.com/office/drawing/2014/main" id="{02D62E5F-B8D8-47A5-8C55-0DC60F2B79B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876300"/>
            <a:ext cx="1905000" cy="3390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891D8A7-A4E9-4BE7-8E21-57CF3BAC05E1}"/>
              </a:ext>
            </a:extLst>
          </p:cNvPr>
          <p:cNvSpPr/>
          <p:nvPr/>
        </p:nvSpPr>
        <p:spPr>
          <a:xfrm>
            <a:off x="2158409" y="4489815"/>
            <a:ext cx="5050465" cy="307777"/>
          </a:xfrm>
          <a:prstGeom prst="rect">
            <a:avLst/>
          </a:prstGeom>
        </p:spPr>
        <p:txBody>
          <a:bodyPr wrap="square">
            <a:spAutoFit/>
          </a:bodyPr>
          <a:lstStyle/>
          <a:p>
            <a:r>
              <a:rPr lang="en-US" i="1" dirty="0">
                <a:solidFill>
                  <a:srgbClr val="404040"/>
                </a:solidFill>
                <a:latin typeface="Lato"/>
              </a:rPr>
              <a:t>A visualization of multiple key elements in the Metric 3D space</a:t>
            </a:r>
            <a:endParaRPr lang="en-IN" dirty="0"/>
          </a:p>
        </p:txBody>
      </p:sp>
      <p:sp>
        <p:nvSpPr>
          <p:cNvPr id="3" name="Slide Number Placeholder 2">
            <a:extLst>
              <a:ext uri="{FF2B5EF4-FFF2-40B4-BE49-F238E27FC236}">
                <a16:creationId xmlns:a16="http://schemas.microsoft.com/office/drawing/2014/main" id="{216F9CB2-7759-4089-84C5-8A7A692AE582}"/>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41</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596546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ediapipe.dev/images/face_geometry_renderer.gif">
            <a:extLst>
              <a:ext uri="{FF2B5EF4-FFF2-40B4-BE49-F238E27FC236}">
                <a16:creationId xmlns:a16="http://schemas.microsoft.com/office/drawing/2014/main" id="{04859973-4A53-4871-B2A1-173E44D1B55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885825"/>
            <a:ext cx="1905000" cy="3371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0812E75-CCE9-4D76-A3AB-B113ABF372D0}"/>
              </a:ext>
            </a:extLst>
          </p:cNvPr>
          <p:cNvSpPr/>
          <p:nvPr/>
        </p:nvSpPr>
        <p:spPr>
          <a:xfrm>
            <a:off x="2286000" y="4404754"/>
            <a:ext cx="4572000" cy="523220"/>
          </a:xfrm>
          <a:prstGeom prst="rect">
            <a:avLst/>
          </a:prstGeom>
        </p:spPr>
        <p:txBody>
          <a:bodyPr>
            <a:spAutoFit/>
          </a:bodyPr>
          <a:lstStyle/>
          <a:p>
            <a:pPr algn="ctr"/>
            <a:r>
              <a:rPr lang="en-US" i="1" dirty="0">
                <a:solidFill>
                  <a:srgbClr val="404040"/>
                </a:solidFill>
                <a:latin typeface="Lato"/>
              </a:rPr>
              <a:t>An example of face effects rendered by the Face Transform Effect Renderer</a:t>
            </a:r>
            <a:endParaRPr lang="en-IN" dirty="0"/>
          </a:p>
        </p:txBody>
      </p:sp>
      <p:sp>
        <p:nvSpPr>
          <p:cNvPr id="3" name="Slide Number Placeholder 2">
            <a:extLst>
              <a:ext uri="{FF2B5EF4-FFF2-40B4-BE49-F238E27FC236}">
                <a16:creationId xmlns:a16="http://schemas.microsoft.com/office/drawing/2014/main" id="{A81E0CFC-650E-4CB4-AAD2-90A3B8EA5835}"/>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42</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56827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A8C50-2DAE-4453-9F51-DF5F6AFEF0F2}"/>
              </a:ext>
            </a:extLst>
          </p:cNvPr>
          <p:cNvPicPr>
            <a:picLocks noChangeAspect="1"/>
          </p:cNvPicPr>
          <p:nvPr/>
        </p:nvPicPr>
        <p:blipFill>
          <a:blip r:embed="rId2"/>
          <a:stretch>
            <a:fillRect/>
          </a:stretch>
        </p:blipFill>
        <p:spPr>
          <a:xfrm>
            <a:off x="956931" y="764216"/>
            <a:ext cx="3048000" cy="2286000"/>
          </a:xfrm>
          <a:prstGeom prst="rect">
            <a:avLst/>
          </a:prstGeom>
        </p:spPr>
      </p:pic>
      <p:pic>
        <p:nvPicPr>
          <p:cNvPr id="5" name="Picture 4">
            <a:extLst>
              <a:ext uri="{FF2B5EF4-FFF2-40B4-BE49-F238E27FC236}">
                <a16:creationId xmlns:a16="http://schemas.microsoft.com/office/drawing/2014/main" id="{856D9B1F-B2B0-4A11-A03A-B13DFD897C1F}"/>
              </a:ext>
            </a:extLst>
          </p:cNvPr>
          <p:cNvPicPr>
            <a:picLocks noChangeAspect="1"/>
          </p:cNvPicPr>
          <p:nvPr/>
        </p:nvPicPr>
        <p:blipFill>
          <a:blip r:embed="rId3"/>
          <a:stretch>
            <a:fillRect/>
          </a:stretch>
        </p:blipFill>
        <p:spPr>
          <a:xfrm>
            <a:off x="5139070" y="2337835"/>
            <a:ext cx="3048000" cy="2286000"/>
          </a:xfrm>
          <a:prstGeom prst="rect">
            <a:avLst/>
          </a:prstGeom>
        </p:spPr>
      </p:pic>
      <p:sp>
        <p:nvSpPr>
          <p:cNvPr id="6" name="Slide Number Placeholder 5">
            <a:extLst>
              <a:ext uri="{FF2B5EF4-FFF2-40B4-BE49-F238E27FC236}">
                <a16:creationId xmlns:a16="http://schemas.microsoft.com/office/drawing/2014/main" id="{D5B7F8EA-FD3C-4D8E-9E71-43D95CA2BCEC}"/>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43</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623636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AA9B9F-6638-43E5-A56F-59A74EF3D741}"/>
              </a:ext>
            </a:extLst>
          </p:cNvPr>
          <p:cNvPicPr>
            <a:picLocks noChangeAspect="1"/>
          </p:cNvPicPr>
          <p:nvPr/>
        </p:nvPicPr>
        <p:blipFill>
          <a:blip r:embed="rId2"/>
          <a:stretch>
            <a:fillRect/>
          </a:stretch>
        </p:blipFill>
        <p:spPr>
          <a:xfrm>
            <a:off x="163034" y="913072"/>
            <a:ext cx="3048000" cy="2286000"/>
          </a:xfrm>
          <a:prstGeom prst="rect">
            <a:avLst/>
          </a:prstGeom>
        </p:spPr>
      </p:pic>
      <p:pic>
        <p:nvPicPr>
          <p:cNvPr id="5" name="Picture 4">
            <a:extLst>
              <a:ext uri="{FF2B5EF4-FFF2-40B4-BE49-F238E27FC236}">
                <a16:creationId xmlns:a16="http://schemas.microsoft.com/office/drawing/2014/main" id="{3CBDE0FA-A796-4D31-A355-2EE7457C24E5}"/>
              </a:ext>
            </a:extLst>
          </p:cNvPr>
          <p:cNvPicPr>
            <a:picLocks noChangeAspect="1"/>
          </p:cNvPicPr>
          <p:nvPr/>
        </p:nvPicPr>
        <p:blipFill>
          <a:blip r:embed="rId3"/>
          <a:stretch>
            <a:fillRect/>
          </a:stretch>
        </p:blipFill>
        <p:spPr>
          <a:xfrm>
            <a:off x="4235301" y="115629"/>
            <a:ext cx="3048000" cy="2286000"/>
          </a:xfrm>
          <a:prstGeom prst="rect">
            <a:avLst/>
          </a:prstGeom>
        </p:spPr>
      </p:pic>
      <p:pic>
        <p:nvPicPr>
          <p:cNvPr id="7" name="Picture 6">
            <a:extLst>
              <a:ext uri="{FF2B5EF4-FFF2-40B4-BE49-F238E27FC236}">
                <a16:creationId xmlns:a16="http://schemas.microsoft.com/office/drawing/2014/main" id="{C3DD8E01-8A7B-4025-B316-06E776786432}"/>
              </a:ext>
            </a:extLst>
          </p:cNvPr>
          <p:cNvPicPr>
            <a:picLocks noChangeAspect="1"/>
          </p:cNvPicPr>
          <p:nvPr/>
        </p:nvPicPr>
        <p:blipFill>
          <a:blip r:embed="rId4"/>
          <a:stretch>
            <a:fillRect/>
          </a:stretch>
        </p:blipFill>
        <p:spPr>
          <a:xfrm>
            <a:off x="4235301" y="2589130"/>
            <a:ext cx="3057952" cy="2438741"/>
          </a:xfrm>
          <a:prstGeom prst="rect">
            <a:avLst/>
          </a:prstGeom>
        </p:spPr>
      </p:pic>
      <p:sp>
        <p:nvSpPr>
          <p:cNvPr id="8" name="Slide Number Placeholder 7">
            <a:extLst>
              <a:ext uri="{FF2B5EF4-FFF2-40B4-BE49-F238E27FC236}">
                <a16:creationId xmlns:a16="http://schemas.microsoft.com/office/drawing/2014/main" id="{A70632CF-9C3F-440D-9078-915D2517DE04}"/>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44</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937058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utput">
            <a:hlinkClick r:id="" action="ppaction://media"/>
            <a:extLst>
              <a:ext uri="{FF2B5EF4-FFF2-40B4-BE49-F238E27FC236}">
                <a16:creationId xmlns:a16="http://schemas.microsoft.com/office/drawing/2014/main" id="{46DE09C4-3D68-4F39-8DEE-CD0F1FD0C9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285750"/>
            <a:ext cx="6096000" cy="4572000"/>
          </a:xfrm>
          <a:prstGeom prst="rect">
            <a:avLst/>
          </a:prstGeom>
        </p:spPr>
      </p:pic>
      <p:sp>
        <p:nvSpPr>
          <p:cNvPr id="4" name="Slide Number Placeholder 3">
            <a:extLst>
              <a:ext uri="{FF2B5EF4-FFF2-40B4-BE49-F238E27FC236}">
                <a16:creationId xmlns:a16="http://schemas.microsoft.com/office/drawing/2014/main" id="{9978ECCF-8B74-4A43-BD78-C8254A201BA0}"/>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45</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07006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utput_20240927_161015">
            <a:hlinkClick r:id="" action="ppaction://media"/>
            <a:extLst>
              <a:ext uri="{FF2B5EF4-FFF2-40B4-BE49-F238E27FC236}">
                <a16:creationId xmlns:a16="http://schemas.microsoft.com/office/drawing/2014/main" id="{78352FE8-F6F2-43CE-AB6E-2CC7BECC5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285750"/>
            <a:ext cx="6096000" cy="4572000"/>
          </a:xfrm>
          <a:prstGeom prst="rect">
            <a:avLst/>
          </a:prstGeom>
        </p:spPr>
      </p:pic>
      <p:sp>
        <p:nvSpPr>
          <p:cNvPr id="3" name="Slide Number Placeholder 2">
            <a:extLst>
              <a:ext uri="{FF2B5EF4-FFF2-40B4-BE49-F238E27FC236}">
                <a16:creationId xmlns:a16="http://schemas.microsoft.com/office/drawing/2014/main" id="{284C9BD4-127D-43F5-97AA-04F6B15B354E}"/>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46</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79623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4B28B-21C4-4195-A7A5-033F2FEA4A50}"/>
              </a:ext>
            </a:extLst>
          </p:cNvPr>
          <p:cNvPicPr>
            <a:picLocks noChangeAspect="1"/>
          </p:cNvPicPr>
          <p:nvPr/>
        </p:nvPicPr>
        <p:blipFill>
          <a:blip r:embed="rId2"/>
          <a:stretch>
            <a:fillRect/>
          </a:stretch>
        </p:blipFill>
        <p:spPr>
          <a:xfrm>
            <a:off x="0" y="1233706"/>
            <a:ext cx="9144000" cy="2676088"/>
          </a:xfrm>
          <a:prstGeom prst="rect">
            <a:avLst/>
          </a:prstGeom>
        </p:spPr>
      </p:pic>
      <p:sp>
        <p:nvSpPr>
          <p:cNvPr id="4" name="Slide Number Placeholder 3">
            <a:extLst>
              <a:ext uri="{FF2B5EF4-FFF2-40B4-BE49-F238E27FC236}">
                <a16:creationId xmlns:a16="http://schemas.microsoft.com/office/drawing/2014/main" id="{19AC8F78-DE40-4374-912C-4C521AAE2DE6}"/>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47</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87039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9FDE8D6-E335-4CAE-AF2C-E6A68D37F3CA}"/>
              </a:ext>
            </a:extLst>
          </p:cNvPr>
          <p:cNvGraphicFramePr>
            <a:graphicFrameLocks noGrp="1"/>
          </p:cNvGraphicFramePr>
          <p:nvPr>
            <p:extLst>
              <p:ext uri="{D42A27DB-BD31-4B8C-83A1-F6EECF244321}">
                <p14:modId xmlns:p14="http://schemas.microsoft.com/office/powerpoint/2010/main" val="1812838651"/>
              </p:ext>
            </p:extLst>
          </p:nvPr>
        </p:nvGraphicFramePr>
        <p:xfrm>
          <a:off x="2727250" y="1204912"/>
          <a:ext cx="3689499" cy="2733675"/>
        </p:xfrm>
        <a:graphic>
          <a:graphicData uri="http://schemas.openxmlformats.org/drawingml/2006/table">
            <a:tbl>
              <a:tblPr firstRow="1">
                <a:tableStyleId>{775DCB02-9BB8-47FD-8907-85C794F793BA}</a:tableStyleId>
              </a:tblPr>
              <a:tblGrid>
                <a:gridCol w="1229833">
                  <a:extLst>
                    <a:ext uri="{9D8B030D-6E8A-4147-A177-3AD203B41FA5}">
                      <a16:colId xmlns:a16="http://schemas.microsoft.com/office/drawing/2014/main" val="3774058182"/>
                    </a:ext>
                  </a:extLst>
                </a:gridCol>
                <a:gridCol w="1229833">
                  <a:extLst>
                    <a:ext uri="{9D8B030D-6E8A-4147-A177-3AD203B41FA5}">
                      <a16:colId xmlns:a16="http://schemas.microsoft.com/office/drawing/2014/main" val="1919989136"/>
                    </a:ext>
                  </a:extLst>
                </a:gridCol>
                <a:gridCol w="1229833">
                  <a:extLst>
                    <a:ext uri="{9D8B030D-6E8A-4147-A177-3AD203B41FA5}">
                      <a16:colId xmlns:a16="http://schemas.microsoft.com/office/drawing/2014/main" val="3996724631"/>
                    </a:ext>
                  </a:extLst>
                </a:gridCol>
              </a:tblGrid>
              <a:tr h="190500">
                <a:tc>
                  <a:txBody>
                    <a:bodyPr/>
                    <a:lstStyle/>
                    <a:p>
                      <a:pPr algn="ctr" fontAlgn="ctr"/>
                      <a:endParaRPr lang="en-IN" sz="16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1" i="0" u="none" strike="noStrike" dirty="0">
                          <a:solidFill>
                            <a:srgbClr val="000000"/>
                          </a:solidFill>
                          <a:effectLst/>
                          <a:latin typeface="Calibri" panose="020F0502020204030204" pitchFamily="34" charset="0"/>
                        </a:rPr>
                        <a:t>Left Pupil/Iris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1" i="0" u="none" strike="noStrike" dirty="0">
                          <a:solidFill>
                            <a:srgbClr val="000000"/>
                          </a:solidFill>
                          <a:effectLst/>
                          <a:latin typeface="Calibri" panose="020F0502020204030204" pitchFamily="34" charset="0"/>
                        </a:rPr>
                        <a:t>Right Pupil/Iris Ratio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48933"/>
                  </a:ext>
                </a:extLst>
              </a:tr>
              <a:tr h="190500">
                <a:tc>
                  <a:txBody>
                    <a:bodyPr/>
                    <a:lstStyle/>
                    <a:p>
                      <a:pPr algn="ctr" fontAlgn="ctr"/>
                      <a:r>
                        <a:rPr lang="en-IN" sz="1100" u="none" strike="noStrike">
                          <a:effectLst/>
                        </a:rPr>
                        <a:t>Min</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dirty="0">
                          <a:effectLst/>
                        </a:rPr>
                        <a:t>0.2500</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dirty="0">
                          <a:effectLst/>
                        </a:rPr>
                        <a:t>0.2000</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429051"/>
                  </a:ext>
                </a:extLst>
              </a:tr>
              <a:tr h="190500">
                <a:tc>
                  <a:txBody>
                    <a:bodyPr/>
                    <a:lstStyle/>
                    <a:p>
                      <a:pPr algn="ctr" fontAlgn="ctr"/>
                      <a:r>
                        <a:rPr lang="en-IN" sz="1100" u="none" strike="noStrike">
                          <a:effectLst/>
                        </a:rPr>
                        <a:t>Max</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dirty="0">
                          <a:effectLst/>
                        </a:rPr>
                        <a:t>0.5000</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a:effectLst/>
                        </a:rPr>
                        <a:t>0.5714</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9667610"/>
                  </a:ext>
                </a:extLst>
              </a:tr>
              <a:tr h="381000">
                <a:tc>
                  <a:txBody>
                    <a:bodyPr/>
                    <a:lstStyle/>
                    <a:p>
                      <a:pPr algn="ctr" fontAlgn="ctr"/>
                      <a:r>
                        <a:rPr lang="en-IN" sz="1100" u="none" strike="noStrike">
                          <a:effectLst/>
                        </a:rPr>
                        <a:t>Avearage</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a:effectLst/>
                        </a:rPr>
                        <a:t>0.3965</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dirty="0">
                          <a:effectLst/>
                        </a:rPr>
                        <a:t>0.3952</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3334102"/>
                  </a:ext>
                </a:extLst>
              </a:tr>
              <a:tr h="190500">
                <a:tc>
                  <a:txBody>
                    <a:bodyPr/>
                    <a:lstStyle/>
                    <a:p>
                      <a:pPr algn="ctr" fontAlgn="ctr"/>
                      <a:r>
                        <a:rPr lang="en-IN" sz="1100" u="none" strike="noStrike">
                          <a:effectLst/>
                        </a:rPr>
                        <a:t>Variance</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a:effectLst/>
                        </a:rPr>
                        <a:t>0.005306</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dirty="0">
                          <a:effectLst/>
                        </a:rPr>
                        <a:t>0.004707</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616699"/>
                  </a:ext>
                </a:extLst>
              </a:tr>
              <a:tr h="762000">
                <a:tc>
                  <a:txBody>
                    <a:bodyPr/>
                    <a:lstStyle/>
                    <a:p>
                      <a:pPr algn="ctr" fontAlgn="ctr"/>
                      <a:r>
                        <a:rPr lang="en-IN" sz="1100" u="none" strike="noStrike">
                          <a:effectLst/>
                        </a:rPr>
                        <a:t>Standard Deviation</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a:effectLst/>
                        </a:rPr>
                        <a:t>0.07284</a:t>
                      </a:r>
                      <a:endParaRPr lang="en-IN"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u="none" strike="noStrike" dirty="0">
                          <a:effectLst/>
                        </a:rPr>
                        <a:t>0.068608</a:t>
                      </a:r>
                      <a:endParaRPr lang="en-IN"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292948"/>
                  </a:ext>
                </a:extLst>
              </a:tr>
              <a:tr h="190500">
                <a:tc>
                  <a:txBody>
                    <a:bodyPr/>
                    <a:lstStyle/>
                    <a:p>
                      <a:pPr algn="ctr" fontAlgn="b"/>
                      <a:r>
                        <a:rPr lang="en-IN" sz="1100" u="none" strike="noStrike">
                          <a:effectLst/>
                        </a:rPr>
                        <a:t>Variation</a:t>
                      </a:r>
                      <a:endParaRPr lang="en-IN"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752410"/>
                  </a:ext>
                </a:extLst>
              </a:tr>
              <a:tr h="190500">
                <a:tc>
                  <a:txBody>
                    <a:bodyPr/>
                    <a:lstStyle/>
                    <a:p>
                      <a:pPr algn="ctr" fontAlgn="b"/>
                      <a:r>
                        <a:rPr lang="en-IN" sz="1100" u="none" strike="noStrike">
                          <a:effectLst/>
                        </a:rPr>
                        <a:t>with min</a:t>
                      </a:r>
                      <a:endParaRPr lang="en-IN"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0.1465</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dirty="0">
                          <a:effectLst/>
                        </a:rPr>
                        <a:t>0.1952</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700599"/>
                  </a:ext>
                </a:extLst>
              </a:tr>
              <a:tr h="190500">
                <a:tc>
                  <a:txBody>
                    <a:bodyPr/>
                    <a:lstStyle/>
                    <a:p>
                      <a:pPr algn="ctr" fontAlgn="b"/>
                      <a:r>
                        <a:rPr lang="en-IN" sz="1100" u="none" strike="noStrike">
                          <a:effectLst/>
                        </a:rPr>
                        <a:t>with max</a:t>
                      </a:r>
                      <a:endParaRPr lang="en-IN"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0.1035</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dirty="0">
                          <a:effectLst/>
                        </a:rPr>
                        <a:t>0.1763</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358664"/>
                  </a:ext>
                </a:extLst>
              </a:tr>
            </a:tbl>
          </a:graphicData>
        </a:graphic>
      </p:graphicFrame>
      <p:sp>
        <p:nvSpPr>
          <p:cNvPr id="3" name="Slide Number Placeholder 2">
            <a:extLst>
              <a:ext uri="{FF2B5EF4-FFF2-40B4-BE49-F238E27FC236}">
                <a16:creationId xmlns:a16="http://schemas.microsoft.com/office/drawing/2014/main" id="{AE19E590-9123-471A-84BA-C6C4327A7592}"/>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48</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787350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9AF7B2-290A-4E4C-93A8-8323BF3980DB}"/>
              </a:ext>
            </a:extLst>
          </p:cNvPr>
          <p:cNvPicPr>
            <a:picLocks noChangeAspect="1"/>
          </p:cNvPicPr>
          <p:nvPr/>
        </p:nvPicPr>
        <p:blipFill>
          <a:blip r:embed="rId2"/>
          <a:stretch>
            <a:fillRect/>
          </a:stretch>
        </p:blipFill>
        <p:spPr>
          <a:xfrm>
            <a:off x="133350" y="904875"/>
            <a:ext cx="8877300" cy="3333750"/>
          </a:xfrm>
          <a:prstGeom prst="rect">
            <a:avLst/>
          </a:prstGeom>
        </p:spPr>
      </p:pic>
      <p:sp>
        <p:nvSpPr>
          <p:cNvPr id="3" name="Slide Number Placeholder 2">
            <a:extLst>
              <a:ext uri="{FF2B5EF4-FFF2-40B4-BE49-F238E27FC236}">
                <a16:creationId xmlns:a16="http://schemas.microsoft.com/office/drawing/2014/main" id="{41F71F97-1659-44FA-8993-F9B7DEF473D6}"/>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49</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069570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E8F9-A7B8-45B1-A3AC-57962E878BB1}"/>
              </a:ext>
            </a:extLst>
          </p:cNvPr>
          <p:cNvSpPr>
            <a:spLocks noGrp="1"/>
          </p:cNvSpPr>
          <p:nvPr>
            <p:ph type="title"/>
          </p:nvPr>
        </p:nvSpPr>
        <p:spPr/>
        <p:txBody>
          <a:bodyPr>
            <a:normAutofit fontScale="90000"/>
          </a:bodyPr>
          <a:lstStyle/>
          <a:p>
            <a:r>
              <a:rPr lang="en-US" dirty="0"/>
              <a:t>Why Use the Iris for Diagnosis?</a:t>
            </a:r>
            <a:endParaRPr lang="en-IN" dirty="0"/>
          </a:p>
        </p:txBody>
      </p:sp>
      <p:sp>
        <p:nvSpPr>
          <p:cNvPr id="3" name="Content Placeholder 2">
            <a:extLst>
              <a:ext uri="{FF2B5EF4-FFF2-40B4-BE49-F238E27FC236}">
                <a16:creationId xmlns:a16="http://schemas.microsoft.com/office/drawing/2014/main" id="{79C9C783-D3B0-4BAE-950C-633D4AA62B76}"/>
              </a:ext>
            </a:extLst>
          </p:cNvPr>
          <p:cNvSpPr>
            <a:spLocks noGrp="1"/>
          </p:cNvSpPr>
          <p:nvPr>
            <p:ph idx="1"/>
          </p:nvPr>
        </p:nvSpPr>
        <p:spPr/>
        <p:txBody>
          <a:bodyPr>
            <a:normAutofit/>
          </a:bodyPr>
          <a:lstStyle/>
          <a:p>
            <a:r>
              <a:rPr lang="en-US" dirty="0"/>
              <a:t>Unique Patterns</a:t>
            </a:r>
          </a:p>
          <a:p>
            <a:pPr lvl="1"/>
            <a:r>
              <a:rPr lang="en-US" dirty="0"/>
              <a:t>The iris has a unique structure for every individual, which can reflect the state of internal organs and body systems.</a:t>
            </a:r>
          </a:p>
          <a:p>
            <a:r>
              <a:rPr lang="en-US" dirty="0"/>
              <a:t>Non-Invasive and Painless</a:t>
            </a:r>
          </a:p>
          <a:p>
            <a:pPr lvl="1"/>
            <a:r>
              <a:rPr lang="en-US" dirty="0"/>
              <a:t>The method doesn’t require invasive procedures, making it patient-friendly and easy to repeat for ongoing monitoring.</a:t>
            </a:r>
          </a:p>
          <a:p>
            <a:r>
              <a:rPr lang="en-US" dirty="0"/>
              <a:t>Early Detection of Health Conditions</a:t>
            </a:r>
          </a:p>
          <a:p>
            <a:pPr lvl="1"/>
            <a:r>
              <a:rPr lang="en-US" dirty="0"/>
              <a:t>Through iris analysis, it is possible to detect early signs of diseases related to organs such as the liver, kidneys, and digestive system.</a:t>
            </a:r>
            <a:endParaRPr lang="en-IN" dirty="0"/>
          </a:p>
        </p:txBody>
      </p:sp>
      <p:sp>
        <p:nvSpPr>
          <p:cNvPr id="4" name="Slide Number Placeholder 3">
            <a:extLst>
              <a:ext uri="{FF2B5EF4-FFF2-40B4-BE49-F238E27FC236}">
                <a16:creationId xmlns:a16="http://schemas.microsoft.com/office/drawing/2014/main" id="{D3FAFE72-C407-4516-A8E4-5080F2968C9B}"/>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5</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04435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B8C2F-B9A6-4230-BFD4-F7493294BDFA}"/>
              </a:ext>
            </a:extLst>
          </p:cNvPr>
          <p:cNvPicPr>
            <a:picLocks noChangeAspect="1"/>
          </p:cNvPicPr>
          <p:nvPr/>
        </p:nvPicPr>
        <p:blipFill>
          <a:blip r:embed="rId2"/>
          <a:stretch>
            <a:fillRect/>
          </a:stretch>
        </p:blipFill>
        <p:spPr>
          <a:xfrm>
            <a:off x="133350" y="1095375"/>
            <a:ext cx="8877300" cy="2952750"/>
          </a:xfrm>
          <a:prstGeom prst="rect">
            <a:avLst/>
          </a:prstGeom>
        </p:spPr>
      </p:pic>
      <p:sp>
        <p:nvSpPr>
          <p:cNvPr id="4" name="Slide Number Placeholder 3">
            <a:extLst>
              <a:ext uri="{FF2B5EF4-FFF2-40B4-BE49-F238E27FC236}">
                <a16:creationId xmlns:a16="http://schemas.microsoft.com/office/drawing/2014/main" id="{431D57F9-A272-484E-9C91-F156FA6D224B}"/>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50</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059387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695732-7572-4C8E-89CB-E1807A670733}"/>
              </a:ext>
            </a:extLst>
          </p:cNvPr>
          <p:cNvPicPr>
            <a:picLocks noChangeAspect="1"/>
          </p:cNvPicPr>
          <p:nvPr/>
        </p:nvPicPr>
        <p:blipFill>
          <a:blip r:embed="rId2"/>
          <a:stretch>
            <a:fillRect/>
          </a:stretch>
        </p:blipFill>
        <p:spPr>
          <a:xfrm>
            <a:off x="133350" y="1857375"/>
            <a:ext cx="8877300" cy="1428750"/>
          </a:xfrm>
          <a:prstGeom prst="rect">
            <a:avLst/>
          </a:prstGeom>
        </p:spPr>
      </p:pic>
      <p:sp>
        <p:nvSpPr>
          <p:cNvPr id="3" name="Slide Number Placeholder 2">
            <a:extLst>
              <a:ext uri="{FF2B5EF4-FFF2-40B4-BE49-F238E27FC236}">
                <a16:creationId xmlns:a16="http://schemas.microsoft.com/office/drawing/2014/main" id="{B3D3A4BB-17F1-4AFE-A898-152D6CE0FCE3}"/>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51</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001643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02C60-23A3-4D98-A07C-4D9B9FC8D7FC}"/>
              </a:ext>
            </a:extLst>
          </p:cNvPr>
          <p:cNvPicPr>
            <a:picLocks noChangeAspect="1"/>
          </p:cNvPicPr>
          <p:nvPr/>
        </p:nvPicPr>
        <p:blipFill>
          <a:blip r:embed="rId2"/>
          <a:stretch>
            <a:fillRect/>
          </a:stretch>
        </p:blipFill>
        <p:spPr>
          <a:xfrm>
            <a:off x="0" y="315873"/>
            <a:ext cx="9144000" cy="4511754"/>
          </a:xfrm>
          <a:prstGeom prst="rect">
            <a:avLst/>
          </a:prstGeom>
        </p:spPr>
      </p:pic>
      <p:sp>
        <p:nvSpPr>
          <p:cNvPr id="4" name="Slide Number Placeholder 3">
            <a:extLst>
              <a:ext uri="{FF2B5EF4-FFF2-40B4-BE49-F238E27FC236}">
                <a16:creationId xmlns:a16="http://schemas.microsoft.com/office/drawing/2014/main" id="{653F2E44-F157-4108-9A04-82356BCD56BE}"/>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52</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092294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EF1377-17F1-4DAE-A59A-209A7C0A464B}"/>
              </a:ext>
            </a:extLst>
          </p:cNvPr>
          <p:cNvPicPr>
            <a:picLocks noChangeAspect="1"/>
          </p:cNvPicPr>
          <p:nvPr/>
        </p:nvPicPr>
        <p:blipFill>
          <a:blip r:embed="rId2"/>
          <a:stretch>
            <a:fillRect/>
          </a:stretch>
        </p:blipFill>
        <p:spPr>
          <a:xfrm>
            <a:off x="0" y="315873"/>
            <a:ext cx="9144000" cy="4511754"/>
          </a:xfrm>
          <a:prstGeom prst="rect">
            <a:avLst/>
          </a:prstGeom>
        </p:spPr>
      </p:pic>
      <p:sp>
        <p:nvSpPr>
          <p:cNvPr id="4" name="Slide Number Placeholder 3">
            <a:extLst>
              <a:ext uri="{FF2B5EF4-FFF2-40B4-BE49-F238E27FC236}">
                <a16:creationId xmlns:a16="http://schemas.microsoft.com/office/drawing/2014/main" id="{BADFBCE0-3403-4822-BC93-931F80F57267}"/>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53</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769402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94438-C520-4E1C-BF8D-EBD21A13ABE2}"/>
              </a:ext>
            </a:extLst>
          </p:cNvPr>
          <p:cNvSpPr>
            <a:spLocks noGrp="1"/>
          </p:cNvSpPr>
          <p:nvPr>
            <p:ph type="title"/>
          </p:nvPr>
        </p:nvSpPr>
        <p:spPr/>
        <p:txBody>
          <a:bodyPr>
            <a:normAutofit fontScale="90000"/>
          </a:bodyPr>
          <a:lstStyle/>
          <a:p>
            <a:r>
              <a:rPr lang="en-IN" dirty="0"/>
              <a:t>Implementation Details</a:t>
            </a:r>
          </a:p>
        </p:txBody>
      </p:sp>
      <p:sp>
        <p:nvSpPr>
          <p:cNvPr id="3" name="Slide Number Placeholder 2">
            <a:extLst>
              <a:ext uri="{FF2B5EF4-FFF2-40B4-BE49-F238E27FC236}">
                <a16:creationId xmlns:a16="http://schemas.microsoft.com/office/drawing/2014/main" id="{4CAA9A5A-6E63-4AF0-93B2-A6EF399E0F73}"/>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54</a:t>
            </a:fld>
            <a:endParaRPr lang="en-IN" kern="1200">
              <a:solidFill>
                <a:prstClr val="black">
                  <a:tint val="75000"/>
                </a:prstClr>
              </a:solidFill>
              <a:latin typeface="Calibri" panose="020F0502020204030204"/>
              <a:ea typeface="+mn-ea"/>
              <a:cs typeface="+mn-cs"/>
            </a:endParaRPr>
          </a:p>
        </p:txBody>
      </p:sp>
      <p:pic>
        <p:nvPicPr>
          <p:cNvPr id="7" name="Picture 6">
            <a:hlinkClick r:id="rId2" action="ppaction://hlinkfile"/>
            <a:extLst>
              <a:ext uri="{FF2B5EF4-FFF2-40B4-BE49-F238E27FC236}">
                <a16:creationId xmlns:a16="http://schemas.microsoft.com/office/drawing/2014/main" id="{341A5B0D-FA86-4275-A532-358F4E1AF645}"/>
              </a:ext>
            </a:extLst>
          </p:cNvPr>
          <p:cNvPicPr>
            <a:picLocks noChangeAspect="1"/>
          </p:cNvPicPr>
          <p:nvPr/>
        </p:nvPicPr>
        <p:blipFill>
          <a:blip r:embed="rId3"/>
          <a:stretch>
            <a:fillRect/>
          </a:stretch>
        </p:blipFill>
        <p:spPr>
          <a:xfrm>
            <a:off x="3962289" y="1962039"/>
            <a:ext cx="1219422" cy="1219422"/>
          </a:xfrm>
          <a:prstGeom prst="rect">
            <a:avLst/>
          </a:prstGeom>
        </p:spPr>
      </p:pic>
      <p:sp>
        <p:nvSpPr>
          <p:cNvPr id="8" name="TextBox 7">
            <a:extLst>
              <a:ext uri="{FF2B5EF4-FFF2-40B4-BE49-F238E27FC236}">
                <a16:creationId xmlns:a16="http://schemas.microsoft.com/office/drawing/2014/main" id="{D0A157B2-049C-4298-A22C-C6D5511C4E1B}"/>
              </a:ext>
            </a:extLst>
          </p:cNvPr>
          <p:cNvSpPr txBox="1"/>
          <p:nvPr/>
        </p:nvSpPr>
        <p:spPr>
          <a:xfrm>
            <a:off x="6464594" y="3072810"/>
            <a:ext cx="2349795" cy="830997"/>
          </a:xfrm>
          <a:prstGeom prst="rect">
            <a:avLst/>
          </a:prstGeom>
          <a:noFill/>
        </p:spPr>
        <p:txBody>
          <a:bodyPr wrap="square" rtlCol="0">
            <a:spAutoFit/>
          </a:bodyPr>
          <a:lstStyle/>
          <a:p>
            <a:r>
              <a:rPr lang="en-IN" sz="1600" dirty="0"/>
              <a:t>RAJESH G D </a:t>
            </a:r>
          </a:p>
          <a:p>
            <a:r>
              <a:rPr lang="en-IN" sz="1600" dirty="0"/>
              <a:t>NORIN ROBY ISSAC </a:t>
            </a:r>
          </a:p>
          <a:p>
            <a:r>
              <a:rPr lang="en-IN" sz="1600" dirty="0"/>
              <a:t>VARUN ACHAR </a:t>
            </a:r>
          </a:p>
        </p:txBody>
      </p:sp>
    </p:spTree>
    <p:extLst>
      <p:ext uri="{BB962C8B-B14F-4D97-AF65-F5344CB8AC3E}">
        <p14:creationId xmlns:p14="http://schemas.microsoft.com/office/powerpoint/2010/main" val="742179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5122" name="Picture 2" descr="30+ Thank You For Your Patience Stock Photos, Pictures &amp; Royalty-Free  Images - iStock">
            <a:extLst>
              <a:ext uri="{FF2B5EF4-FFF2-40B4-BE49-F238E27FC236}">
                <a16:creationId xmlns:a16="http://schemas.microsoft.com/office/drawing/2014/main" id="{7CC68B5D-EB0D-4683-B9F3-9FAE47C1F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803977"/>
            <a:ext cx="5829300" cy="4067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13BE128-705A-42CE-975F-65374D6100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71D7-3424-4019-A9DF-16FBA68A54FD}"/>
              </a:ext>
            </a:extLst>
          </p:cNvPr>
          <p:cNvSpPr>
            <a:spLocks noGrp="1"/>
          </p:cNvSpPr>
          <p:nvPr>
            <p:ph type="title"/>
          </p:nvPr>
        </p:nvSpPr>
        <p:spPr/>
        <p:txBody>
          <a:bodyPr>
            <a:normAutofit fontScale="90000"/>
          </a:bodyPr>
          <a:lstStyle/>
          <a:p>
            <a:r>
              <a:rPr lang="en-US" dirty="0"/>
              <a:t>Anatomy of the Iris</a:t>
            </a:r>
            <a:endParaRPr lang="en-IN" dirty="0"/>
          </a:p>
        </p:txBody>
      </p:sp>
      <p:sp>
        <p:nvSpPr>
          <p:cNvPr id="3" name="Content Placeholder 2">
            <a:extLst>
              <a:ext uri="{FF2B5EF4-FFF2-40B4-BE49-F238E27FC236}">
                <a16:creationId xmlns:a16="http://schemas.microsoft.com/office/drawing/2014/main" id="{D3F2E5C8-FE39-4D7F-8D16-D5D96695508D}"/>
              </a:ext>
            </a:extLst>
          </p:cNvPr>
          <p:cNvSpPr>
            <a:spLocks noGrp="1"/>
          </p:cNvSpPr>
          <p:nvPr>
            <p:ph idx="1"/>
          </p:nvPr>
        </p:nvSpPr>
        <p:spPr/>
        <p:txBody>
          <a:bodyPr>
            <a:normAutofit fontScale="92500" lnSpcReduction="10000"/>
          </a:bodyPr>
          <a:lstStyle/>
          <a:p>
            <a:r>
              <a:rPr lang="en-US" b="1" dirty="0"/>
              <a:t>Iris Zones</a:t>
            </a:r>
          </a:p>
          <a:p>
            <a:pPr lvl="1"/>
            <a:r>
              <a:rPr lang="en-US" dirty="0"/>
              <a:t>The iris is divided into several zones, each corresponding to different parts of the body. </a:t>
            </a:r>
          </a:p>
          <a:p>
            <a:pPr lvl="1"/>
            <a:r>
              <a:rPr lang="en-US" dirty="0"/>
              <a:t>These zones reflect organs like the heart, lungs, and kidneys.</a:t>
            </a:r>
          </a:p>
          <a:p>
            <a:r>
              <a:rPr lang="en-US" b="1" dirty="0"/>
              <a:t>Key Features in the Iris</a:t>
            </a:r>
          </a:p>
          <a:p>
            <a:pPr lvl="1"/>
            <a:r>
              <a:rPr lang="en-US" dirty="0"/>
              <a:t>Crypts</a:t>
            </a:r>
          </a:p>
          <a:p>
            <a:pPr lvl="2"/>
            <a:r>
              <a:rPr lang="en-US" dirty="0"/>
              <a:t>Irregular dark spots that indicate weaknesses in specific organs or systems.</a:t>
            </a:r>
          </a:p>
          <a:p>
            <a:pPr lvl="1"/>
            <a:r>
              <a:rPr lang="en-US" dirty="0"/>
              <a:t>Color Variations</a:t>
            </a:r>
          </a:p>
          <a:p>
            <a:pPr lvl="2"/>
            <a:r>
              <a:rPr lang="en-US" dirty="0"/>
              <a:t>Changes in iris color might reveal toxin buildup or blood flow issues.</a:t>
            </a:r>
          </a:p>
          <a:p>
            <a:pPr lvl="1"/>
            <a:r>
              <a:rPr lang="en-US" dirty="0"/>
              <a:t>Rings and Nerve Fibers</a:t>
            </a:r>
          </a:p>
          <a:p>
            <a:pPr lvl="2"/>
            <a:r>
              <a:rPr lang="en-US" dirty="0"/>
              <a:t>The presence of rings or nerve fiber disorganization can signify stress or circulatory issues.</a:t>
            </a:r>
          </a:p>
          <a:p>
            <a:endParaRPr lang="en-IN" dirty="0"/>
          </a:p>
        </p:txBody>
      </p:sp>
      <p:sp>
        <p:nvSpPr>
          <p:cNvPr id="4" name="Slide Number Placeholder 3">
            <a:extLst>
              <a:ext uri="{FF2B5EF4-FFF2-40B4-BE49-F238E27FC236}">
                <a16:creationId xmlns:a16="http://schemas.microsoft.com/office/drawing/2014/main" id="{5B046826-9D6B-4219-8D06-01F0E5A6695B}"/>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6</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65163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4871FC-6EAA-4AB4-85B9-54E10364E21F}"/>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7</a:t>
            </a:fld>
            <a:endParaRPr lang="en-IN" kern="1200">
              <a:solidFill>
                <a:prstClr val="black">
                  <a:tint val="75000"/>
                </a:prstClr>
              </a:solidFill>
              <a:latin typeface="Calibri" panose="020F0502020204030204"/>
              <a:ea typeface="+mn-ea"/>
              <a:cs typeface="+mn-cs"/>
            </a:endParaRPr>
          </a:p>
        </p:txBody>
      </p:sp>
      <p:pic>
        <p:nvPicPr>
          <p:cNvPr id="8196" name="Picture 4" descr="Imaging of iris vasculature: current limitations and future perspective |  Eye">
            <a:extLst>
              <a:ext uri="{FF2B5EF4-FFF2-40B4-BE49-F238E27FC236}">
                <a16:creationId xmlns:a16="http://schemas.microsoft.com/office/drawing/2014/main" id="{89D38ED6-B1A6-4815-960F-005E999A9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97" y="702468"/>
            <a:ext cx="6405563" cy="373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08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researchgate.net/profile/Walter-Fuertes-2/publication/333475387/figure/fig1/AS:764087717867520@1559184116597/Iridology-of-the-eyes-map-source-Shutterstock_W640.jpg">
            <a:extLst>
              <a:ext uri="{FF2B5EF4-FFF2-40B4-BE49-F238E27FC236}">
                <a16:creationId xmlns:a16="http://schemas.microsoft.com/office/drawing/2014/main" id="{29280934-03CB-4AAA-ADD8-775EA29DE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23962"/>
            <a:ext cx="6650183" cy="29406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6D162BE-96A1-4A0D-B550-26C60E1EEF4F}"/>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8</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99364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E973-A85C-4A0C-AE4C-C473B2116552}"/>
              </a:ext>
            </a:extLst>
          </p:cNvPr>
          <p:cNvSpPr>
            <a:spLocks noGrp="1"/>
          </p:cNvSpPr>
          <p:nvPr>
            <p:ph type="title"/>
          </p:nvPr>
        </p:nvSpPr>
        <p:spPr/>
        <p:txBody>
          <a:bodyPr>
            <a:normAutofit fontScale="90000"/>
          </a:bodyPr>
          <a:lstStyle/>
          <a:p>
            <a:r>
              <a:rPr lang="en-US" dirty="0"/>
              <a:t>Technology Behind Iris Diagnosis System</a:t>
            </a:r>
            <a:endParaRPr lang="en-IN" dirty="0"/>
          </a:p>
        </p:txBody>
      </p:sp>
      <p:sp>
        <p:nvSpPr>
          <p:cNvPr id="3" name="Content Placeholder 2">
            <a:extLst>
              <a:ext uri="{FF2B5EF4-FFF2-40B4-BE49-F238E27FC236}">
                <a16:creationId xmlns:a16="http://schemas.microsoft.com/office/drawing/2014/main" id="{43557FAF-88BA-4EEF-9E00-BD583BC7272F}"/>
              </a:ext>
            </a:extLst>
          </p:cNvPr>
          <p:cNvSpPr>
            <a:spLocks noGrp="1"/>
          </p:cNvSpPr>
          <p:nvPr>
            <p:ph idx="1"/>
          </p:nvPr>
        </p:nvSpPr>
        <p:spPr/>
        <p:txBody>
          <a:bodyPr>
            <a:normAutofit/>
          </a:bodyPr>
          <a:lstStyle/>
          <a:p>
            <a:r>
              <a:rPr lang="en-US" b="1" dirty="0"/>
              <a:t>Feature Extraction</a:t>
            </a:r>
          </a:p>
          <a:p>
            <a:pPr lvl="1"/>
            <a:r>
              <a:rPr lang="en-US" dirty="0"/>
              <a:t>Algorithms extract specific features, such as texture, edges, and color patterns, which are then analyzed to identify potential health issues.</a:t>
            </a:r>
          </a:p>
          <a:p>
            <a:r>
              <a:rPr lang="en-US" b="1" dirty="0"/>
              <a:t>Machine Learning, Fuzzy, and AI</a:t>
            </a:r>
          </a:p>
          <a:p>
            <a:pPr lvl="1"/>
            <a:r>
              <a:rPr lang="en-US" dirty="0"/>
              <a:t>Machine learning models are trained along with Fuzzy to compare iris features with known patterns associated with different diseases.</a:t>
            </a:r>
          </a:p>
          <a:p>
            <a:endParaRPr lang="en-IN" dirty="0"/>
          </a:p>
        </p:txBody>
      </p:sp>
      <p:sp>
        <p:nvSpPr>
          <p:cNvPr id="4" name="Slide Number Placeholder 3">
            <a:extLst>
              <a:ext uri="{FF2B5EF4-FFF2-40B4-BE49-F238E27FC236}">
                <a16:creationId xmlns:a16="http://schemas.microsoft.com/office/drawing/2014/main" id="{4CFF405E-5450-4E1F-A303-420FB295FF3B}"/>
              </a:ext>
            </a:extLst>
          </p:cNvPr>
          <p:cNvSpPr>
            <a:spLocks noGrp="1"/>
          </p:cNvSpPr>
          <p:nvPr>
            <p:ph type="sldNum" sz="quarter" idx="12"/>
          </p:nvPr>
        </p:nvSpPr>
        <p:spPr/>
        <p:txBody>
          <a:bodyPr/>
          <a:lstStyle/>
          <a:p>
            <a:pPr defTabSz="685800">
              <a:buClrTx/>
            </a:pPr>
            <a:fld id="{7A379124-AF7E-4960-A178-6603FC3FEE77}" type="slidenum">
              <a:rPr lang="en-IN" kern="1200" smtClean="0">
                <a:solidFill>
                  <a:prstClr val="black">
                    <a:tint val="75000"/>
                  </a:prstClr>
                </a:solidFill>
                <a:latin typeface="Calibri" panose="020F0502020204030204"/>
                <a:ea typeface="+mn-ea"/>
                <a:cs typeface="+mn-cs"/>
              </a:rPr>
              <a:pPr defTabSz="685800">
                <a:buClrTx/>
              </a:pPr>
              <a:t>9</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28712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3071</TotalTime>
  <Words>2079</Words>
  <Application>Microsoft Office PowerPoint</Application>
  <PresentationFormat>On-screen Show (16:9)</PresentationFormat>
  <Paragraphs>211</Paragraphs>
  <Slides>55</Slides>
  <Notes>1</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Arial</vt:lpstr>
      <vt:lpstr>Bookman Old Style</vt:lpstr>
      <vt:lpstr>Calibri</vt:lpstr>
      <vt:lpstr>Cambria</vt:lpstr>
      <vt:lpstr>Courier New</vt:lpstr>
      <vt:lpstr>Google Sans</vt:lpstr>
      <vt:lpstr>Impact</vt:lpstr>
      <vt:lpstr>Lato</vt:lpstr>
      <vt:lpstr>Public Sans</vt:lpstr>
      <vt:lpstr>Roboto Medium</vt:lpstr>
      <vt:lpstr>Times New Roman</vt:lpstr>
      <vt:lpstr>Wingdings</vt:lpstr>
      <vt:lpstr>Office Theme</vt:lpstr>
      <vt:lpstr>Pupil/Iris Radius Ratio Determination</vt:lpstr>
      <vt:lpstr>Comparison of Various Biometric Modalities</vt:lpstr>
      <vt:lpstr>Features of IRIS</vt:lpstr>
      <vt:lpstr>Introduction to Iris-Based Diagnosis</vt:lpstr>
      <vt:lpstr>Why Use the Iris for Diagnosis?</vt:lpstr>
      <vt:lpstr>Anatomy of the Iris</vt:lpstr>
      <vt:lpstr>PowerPoint Presentation</vt:lpstr>
      <vt:lpstr>PowerPoint Presentation</vt:lpstr>
      <vt:lpstr>Technology Behind Iris Diagnosis System</vt:lpstr>
      <vt:lpstr>Applications of Iris-Based Diagnosis</vt:lpstr>
      <vt:lpstr>Challenges and Limitations</vt:lpstr>
      <vt:lpstr>Future of Iris Diagnosis</vt:lpstr>
      <vt:lpstr>PowerPoint Presentation</vt:lpstr>
      <vt:lpstr>PowerPoint Presentation</vt:lpstr>
      <vt:lpstr>PowerPoint Presentation</vt:lpstr>
      <vt:lpstr>Overview of Pupil/Iris Ratio Determination</vt:lpstr>
      <vt:lpstr>Applications of Pupil/Iris Ratio Determination</vt:lpstr>
      <vt:lpstr>PowerPoint Presentation</vt:lpstr>
      <vt:lpstr>PowerPoint Presentation</vt:lpstr>
      <vt:lpstr>Cardiac Health Link</vt:lpstr>
      <vt:lpstr>Pupil Dilation Response to Cardiac Events</vt:lpstr>
      <vt:lpstr>When Should Pupil/Iris Ratio Monitoring Be Conducted for Cardiac Health?</vt:lpstr>
      <vt:lpstr>PowerPoint Presentation</vt:lpstr>
      <vt:lpstr>PowerPoint Presentation</vt:lpstr>
      <vt:lpstr>What Can Abnormal Pupil/Iris Ratios Indicate About Cardiac Health?</vt:lpstr>
      <vt:lpstr>PowerPoint Presentation</vt:lpstr>
      <vt:lpstr>PowerPoint Presentation</vt:lpstr>
      <vt:lpstr>PowerPoint Presentation</vt:lpstr>
      <vt:lpstr>Steps in the Iris Health Mapping</vt:lpstr>
      <vt:lpstr>PowerPoint Presentation</vt:lpstr>
      <vt:lpstr>PowerPoint Presentation</vt:lpstr>
      <vt:lpstr>PowerPoint Presentation</vt:lpstr>
      <vt:lpstr>PowerPoint Presentation</vt:lpstr>
      <vt:lpstr>PowerPoint Presentation</vt:lpstr>
      <vt:lpstr>PowerPoint Presentation</vt:lpstr>
      <vt:lpstr>Our Approach</vt:lpstr>
      <vt:lpstr>PowerPoint Presentation</vt:lpstr>
      <vt:lpstr>Mediapipe Face 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Details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86</cp:revision>
  <dcterms:modified xsi:type="dcterms:W3CDTF">2024-09-28T03:34:28Z</dcterms:modified>
</cp:coreProperties>
</file>